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7" r:id="rId2"/>
    <p:sldId id="284" r:id="rId3"/>
    <p:sldId id="266" r:id="rId4"/>
    <p:sldId id="292" r:id="rId5"/>
    <p:sldId id="280" r:id="rId6"/>
    <p:sldId id="281" r:id="rId7"/>
    <p:sldId id="293" r:id="rId8"/>
    <p:sldId id="295" r:id="rId9"/>
    <p:sldId id="290" r:id="rId10"/>
    <p:sldId id="259" r:id="rId11"/>
    <p:sldId id="272" r:id="rId12"/>
    <p:sldId id="268" r:id="rId13"/>
    <p:sldId id="282" r:id="rId14"/>
    <p:sldId id="270" r:id="rId15"/>
    <p:sldId id="300" r:id="rId16"/>
    <p:sldId id="298" r:id="rId17"/>
    <p:sldId id="267" r:id="rId18"/>
    <p:sldId id="283" r:id="rId19"/>
    <p:sldId id="271" r:id="rId20"/>
    <p:sldId id="299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23" autoAdjust="0"/>
  </p:normalViewPr>
  <p:slideViewPr>
    <p:cSldViewPr>
      <p:cViewPr varScale="1">
        <p:scale>
          <a:sx n="88" d="100"/>
          <a:sy n="88" d="100"/>
        </p:scale>
        <p:origin x="-1656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8DB657-69CA-4719-94FB-6F2207C323A3}" type="doc">
      <dgm:prSet loTypeId="urn:microsoft.com/office/officeart/2005/8/layout/cycle5" loCatId="cycle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1F400347-5043-488E-A149-CEDC08DF4209}">
      <dgm:prSet phldrT="[Text]"/>
      <dgm:spPr/>
      <dgm:t>
        <a:bodyPr/>
        <a:lstStyle/>
        <a:p>
          <a:r>
            <a:rPr lang="en-AU" noProof="0" dirty="0" smtClean="0"/>
            <a:t>Preparation</a:t>
          </a:r>
        </a:p>
      </dgm:t>
    </dgm:pt>
    <dgm:pt modelId="{44F3EB29-0CCD-4342-BC52-666B7280C156}" type="parTrans" cxnId="{08FC3B88-7075-4468-8305-A5D95AF1D732}">
      <dgm:prSet/>
      <dgm:spPr/>
      <dgm:t>
        <a:bodyPr/>
        <a:lstStyle/>
        <a:p>
          <a:endParaRPr lang="en-US"/>
        </a:p>
      </dgm:t>
    </dgm:pt>
    <dgm:pt modelId="{D70B23E7-5F80-4D51-A7B4-4B08E3DB1F0E}" type="sibTrans" cxnId="{08FC3B88-7075-4468-8305-A5D95AF1D732}">
      <dgm:prSet/>
      <dgm:spPr/>
      <dgm:t>
        <a:bodyPr/>
        <a:lstStyle/>
        <a:p>
          <a:endParaRPr lang="en-US"/>
        </a:p>
      </dgm:t>
    </dgm:pt>
    <dgm:pt modelId="{732448C4-F0F7-47F4-8BC4-A2719EFF2426}">
      <dgm:prSet phldrT="[Text]"/>
      <dgm:spPr/>
      <dgm:t>
        <a:bodyPr/>
        <a:lstStyle/>
        <a:p>
          <a:r>
            <a:rPr lang="en-AU" noProof="0" dirty="0" smtClean="0"/>
            <a:t>Brainstorming</a:t>
          </a:r>
        </a:p>
        <a:p>
          <a:r>
            <a:rPr lang="en-AU" noProof="0" dirty="0" smtClean="0">
              <a:sym typeface="Wingdings"/>
            </a:rPr>
            <a:t> </a:t>
          </a:r>
          <a:r>
            <a:rPr lang="en-AU" noProof="0" dirty="0" smtClean="0"/>
            <a:t>Quality objectives</a:t>
          </a:r>
          <a:endParaRPr lang="en-AU" noProof="0" dirty="0"/>
        </a:p>
      </dgm:t>
    </dgm:pt>
    <dgm:pt modelId="{18CA771A-6E95-4506-B656-6B5C86B1A8DC}" type="parTrans" cxnId="{F95A5B05-F6BC-4B3E-87B0-487415BED91D}">
      <dgm:prSet/>
      <dgm:spPr/>
      <dgm:t>
        <a:bodyPr/>
        <a:lstStyle/>
        <a:p>
          <a:endParaRPr lang="en-US"/>
        </a:p>
      </dgm:t>
    </dgm:pt>
    <dgm:pt modelId="{612A6646-5EA3-45D8-9C72-DB57BBC5C538}" type="sibTrans" cxnId="{F95A5B05-F6BC-4B3E-87B0-487415BED91D}">
      <dgm:prSet/>
      <dgm:spPr/>
      <dgm:t>
        <a:bodyPr/>
        <a:lstStyle/>
        <a:p>
          <a:endParaRPr lang="en-US"/>
        </a:p>
      </dgm:t>
    </dgm:pt>
    <dgm:pt modelId="{9FEBF6BC-0D75-46FB-B85E-A6CF25D069EA}">
      <dgm:prSet phldrT="[Text]"/>
      <dgm:spPr/>
      <dgm:t>
        <a:bodyPr/>
        <a:lstStyle/>
        <a:p>
          <a:r>
            <a:rPr lang="en-AU" noProof="0" dirty="0" smtClean="0"/>
            <a:t>Prioritization</a:t>
          </a:r>
          <a:br>
            <a:rPr lang="en-AU" noProof="0" dirty="0" smtClean="0"/>
          </a:br>
          <a:r>
            <a:rPr lang="en-AU" noProof="0" dirty="0" smtClean="0"/>
            <a:t>of objectives</a:t>
          </a:r>
          <a:endParaRPr lang="en-AU" noProof="0" dirty="0"/>
        </a:p>
      </dgm:t>
    </dgm:pt>
    <dgm:pt modelId="{1DC7DD2A-946D-44B1-97B3-EDBED0CC902B}" type="parTrans" cxnId="{B8F80C7F-6E15-4EA8-9EC5-6529091B51A0}">
      <dgm:prSet/>
      <dgm:spPr/>
      <dgm:t>
        <a:bodyPr/>
        <a:lstStyle/>
        <a:p>
          <a:endParaRPr lang="en-US"/>
        </a:p>
      </dgm:t>
    </dgm:pt>
    <dgm:pt modelId="{1988792A-4722-427D-9CA1-63E79579B63D}" type="sibTrans" cxnId="{B8F80C7F-6E15-4EA8-9EC5-6529091B51A0}">
      <dgm:prSet/>
      <dgm:spPr/>
      <dgm:t>
        <a:bodyPr/>
        <a:lstStyle/>
        <a:p>
          <a:endParaRPr lang="en-US"/>
        </a:p>
      </dgm:t>
    </dgm:pt>
    <dgm:pt modelId="{FB7961FE-E994-4886-90B0-3876D0F0F4A1}">
      <dgm:prSet phldrT="[Text]"/>
      <dgm:spPr/>
      <dgm:t>
        <a:bodyPr/>
        <a:lstStyle/>
        <a:p>
          <a:r>
            <a:rPr lang="en-AU" noProof="0" dirty="0" smtClean="0"/>
            <a:t>Elaboration</a:t>
          </a:r>
        </a:p>
        <a:p>
          <a:r>
            <a:rPr lang="en-AU" noProof="0" dirty="0" smtClean="0">
              <a:sym typeface="Wingdings"/>
            </a:rPr>
            <a:t> </a:t>
          </a:r>
          <a:r>
            <a:rPr lang="en-AU" noProof="0" dirty="0" smtClean="0"/>
            <a:t>Indicators &amp; metrics</a:t>
          </a:r>
          <a:endParaRPr lang="en-AU" noProof="0" dirty="0"/>
        </a:p>
      </dgm:t>
    </dgm:pt>
    <dgm:pt modelId="{2513CEFD-8C32-4347-B5A8-E43E8C301468}" type="parTrans" cxnId="{FD987189-22B5-4AF9-B259-A2E8358110FD}">
      <dgm:prSet/>
      <dgm:spPr/>
      <dgm:t>
        <a:bodyPr/>
        <a:lstStyle/>
        <a:p>
          <a:endParaRPr lang="en-US"/>
        </a:p>
      </dgm:t>
    </dgm:pt>
    <dgm:pt modelId="{909A7880-B56C-43E9-AEE0-34781C8D2DD6}" type="sibTrans" cxnId="{FD987189-22B5-4AF9-B259-A2E8358110FD}">
      <dgm:prSet/>
      <dgm:spPr/>
      <dgm:t>
        <a:bodyPr/>
        <a:lstStyle/>
        <a:p>
          <a:endParaRPr lang="en-US"/>
        </a:p>
      </dgm:t>
    </dgm:pt>
    <dgm:pt modelId="{A8883622-1F93-4D6A-A42E-E10BA8163157}">
      <dgm:prSet phldrT="[Text]"/>
      <dgm:spPr/>
      <dgm:t>
        <a:bodyPr/>
        <a:lstStyle/>
        <a:p>
          <a:r>
            <a:rPr lang="en-AU" noProof="0" dirty="0" smtClean="0"/>
            <a:t>Post-activities</a:t>
          </a:r>
          <a:br>
            <a:rPr lang="en-AU" noProof="0" dirty="0" smtClean="0"/>
          </a:br>
          <a:r>
            <a:rPr lang="en-AU" noProof="0" dirty="0" smtClean="0">
              <a:sym typeface="Wingdings"/>
            </a:rPr>
            <a:t> </a:t>
          </a:r>
          <a:r>
            <a:rPr lang="en-AU" noProof="0" dirty="0" smtClean="0"/>
            <a:t>Conclusions</a:t>
          </a:r>
          <a:endParaRPr lang="en-AU" noProof="0" dirty="0"/>
        </a:p>
      </dgm:t>
    </dgm:pt>
    <dgm:pt modelId="{5993642F-FC6A-4918-A1AC-815F4DECCB2B}" type="parTrans" cxnId="{CB9D6F98-5020-4839-B552-E6F2DA39D5EF}">
      <dgm:prSet/>
      <dgm:spPr/>
      <dgm:t>
        <a:bodyPr/>
        <a:lstStyle/>
        <a:p>
          <a:endParaRPr lang="en-US"/>
        </a:p>
      </dgm:t>
    </dgm:pt>
    <dgm:pt modelId="{3635A365-8B7E-4C7C-AB58-622BE6D40A8A}" type="sibTrans" cxnId="{CB9D6F98-5020-4839-B552-E6F2DA39D5EF}">
      <dgm:prSet/>
      <dgm:spPr/>
      <dgm:t>
        <a:bodyPr/>
        <a:lstStyle/>
        <a:p>
          <a:endParaRPr lang="en-US"/>
        </a:p>
      </dgm:t>
    </dgm:pt>
    <dgm:pt modelId="{4A9B74F6-6B92-2B4B-90BF-9E2A329D8005}">
      <dgm:prSet phldrT="[Text]"/>
      <dgm:spPr/>
      <dgm:t>
        <a:bodyPr/>
        <a:lstStyle/>
        <a:p>
          <a:r>
            <a:rPr lang="en-AU" noProof="0" dirty="0" smtClean="0"/>
            <a:t>Prioritization</a:t>
          </a:r>
        </a:p>
        <a:p>
          <a:r>
            <a:rPr lang="en-AU" noProof="0" dirty="0" smtClean="0"/>
            <a:t>of indicators</a:t>
          </a:r>
          <a:endParaRPr lang="en-AU" noProof="0" dirty="0"/>
        </a:p>
      </dgm:t>
    </dgm:pt>
    <dgm:pt modelId="{E242648E-F81A-1F4E-9E02-FF839F75D604}" type="parTrans" cxnId="{A8B5EC76-9380-3B4B-BC36-30078807EB1D}">
      <dgm:prSet/>
      <dgm:spPr/>
      <dgm:t>
        <a:bodyPr/>
        <a:lstStyle/>
        <a:p>
          <a:endParaRPr lang="en-US"/>
        </a:p>
      </dgm:t>
    </dgm:pt>
    <dgm:pt modelId="{42E033BD-2AFE-7B4C-A84E-1702938C631E}" type="sibTrans" cxnId="{A8B5EC76-9380-3B4B-BC36-30078807EB1D}">
      <dgm:prSet/>
      <dgm:spPr/>
      <dgm:t>
        <a:bodyPr/>
        <a:lstStyle/>
        <a:p>
          <a:endParaRPr lang="en-US"/>
        </a:p>
      </dgm:t>
    </dgm:pt>
    <dgm:pt modelId="{58F5E59E-C174-45F4-8B9F-09E2BB39D50E}" type="pres">
      <dgm:prSet presAssocID="{7D8DB657-69CA-4719-94FB-6F2207C323A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CE8F722-E211-49CE-9A40-A8FE3CDF524C}" type="pres">
      <dgm:prSet presAssocID="{1F400347-5043-488E-A149-CEDC08DF420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B8D008-2C42-40ED-930E-B24D5B5025FF}" type="pres">
      <dgm:prSet presAssocID="{1F400347-5043-488E-A149-CEDC08DF4209}" presName="spNode" presStyleCnt="0"/>
      <dgm:spPr/>
      <dgm:t>
        <a:bodyPr/>
        <a:lstStyle/>
        <a:p>
          <a:endParaRPr lang="en-US"/>
        </a:p>
      </dgm:t>
    </dgm:pt>
    <dgm:pt modelId="{92013C26-8700-4867-AB2B-FC891FB5FA35}" type="pres">
      <dgm:prSet presAssocID="{D70B23E7-5F80-4D51-A7B4-4B08E3DB1F0E}" presName="sibTrans" presStyleLbl="sibTrans1D1" presStyleIdx="0" presStyleCnt="6"/>
      <dgm:spPr/>
      <dgm:t>
        <a:bodyPr/>
        <a:lstStyle/>
        <a:p>
          <a:endParaRPr lang="en-US"/>
        </a:p>
      </dgm:t>
    </dgm:pt>
    <dgm:pt modelId="{4C0EDE4E-5C98-4A63-9A56-BEC562F25394}" type="pres">
      <dgm:prSet presAssocID="{732448C4-F0F7-47F4-8BC4-A2719EFF242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CE187-BEB2-43D7-ADBA-BBC1E03E8A9C}" type="pres">
      <dgm:prSet presAssocID="{732448C4-F0F7-47F4-8BC4-A2719EFF2426}" presName="spNode" presStyleCnt="0"/>
      <dgm:spPr/>
      <dgm:t>
        <a:bodyPr/>
        <a:lstStyle/>
        <a:p>
          <a:endParaRPr lang="en-US"/>
        </a:p>
      </dgm:t>
    </dgm:pt>
    <dgm:pt modelId="{1855F07F-A9A6-433A-8B45-2D082303CEEF}" type="pres">
      <dgm:prSet presAssocID="{612A6646-5EA3-45D8-9C72-DB57BBC5C538}" presName="sibTrans" presStyleLbl="sibTrans1D1" presStyleIdx="1" presStyleCnt="6"/>
      <dgm:spPr/>
      <dgm:t>
        <a:bodyPr/>
        <a:lstStyle/>
        <a:p>
          <a:endParaRPr lang="en-US"/>
        </a:p>
      </dgm:t>
    </dgm:pt>
    <dgm:pt modelId="{D74EFD16-B895-431C-A825-0A84AE80B00C}" type="pres">
      <dgm:prSet presAssocID="{9FEBF6BC-0D75-46FB-B85E-A6CF25D069EA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F7B1A-6162-4B76-A9F0-CE1784FE85E8}" type="pres">
      <dgm:prSet presAssocID="{9FEBF6BC-0D75-46FB-B85E-A6CF25D069EA}" presName="spNode" presStyleCnt="0"/>
      <dgm:spPr/>
      <dgm:t>
        <a:bodyPr/>
        <a:lstStyle/>
        <a:p>
          <a:endParaRPr lang="en-US"/>
        </a:p>
      </dgm:t>
    </dgm:pt>
    <dgm:pt modelId="{10814896-A85D-4798-BD0C-11F01AF27314}" type="pres">
      <dgm:prSet presAssocID="{1988792A-4722-427D-9CA1-63E79579B63D}" presName="sibTrans" presStyleLbl="sibTrans1D1" presStyleIdx="2" presStyleCnt="6"/>
      <dgm:spPr/>
      <dgm:t>
        <a:bodyPr/>
        <a:lstStyle/>
        <a:p>
          <a:endParaRPr lang="en-US"/>
        </a:p>
      </dgm:t>
    </dgm:pt>
    <dgm:pt modelId="{AF651B3C-868A-4D45-86A7-9C50912A53CB}" type="pres">
      <dgm:prSet presAssocID="{FB7961FE-E994-4886-90B0-3876D0F0F4A1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CB0B2B-347F-48A7-A771-A6FDDCD23C9E}" type="pres">
      <dgm:prSet presAssocID="{FB7961FE-E994-4886-90B0-3876D0F0F4A1}" presName="spNode" presStyleCnt="0"/>
      <dgm:spPr/>
      <dgm:t>
        <a:bodyPr/>
        <a:lstStyle/>
        <a:p>
          <a:endParaRPr lang="en-US"/>
        </a:p>
      </dgm:t>
    </dgm:pt>
    <dgm:pt modelId="{BABC50DF-10BC-4F88-8DE8-1C9D58C71A69}" type="pres">
      <dgm:prSet presAssocID="{909A7880-B56C-43E9-AEE0-34781C8D2DD6}" presName="sibTrans" presStyleLbl="sibTrans1D1" presStyleIdx="3" presStyleCnt="6"/>
      <dgm:spPr/>
      <dgm:t>
        <a:bodyPr/>
        <a:lstStyle/>
        <a:p>
          <a:endParaRPr lang="en-US"/>
        </a:p>
      </dgm:t>
    </dgm:pt>
    <dgm:pt modelId="{B1856004-65D2-D34F-A7C7-2DCE547AD459}" type="pres">
      <dgm:prSet presAssocID="{4A9B74F6-6B92-2B4B-90BF-9E2A329D8005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E77BEA-DF6B-BE4B-A81B-85BC30F61271}" type="pres">
      <dgm:prSet presAssocID="{4A9B74F6-6B92-2B4B-90BF-9E2A329D8005}" presName="spNode" presStyleCnt="0"/>
      <dgm:spPr/>
    </dgm:pt>
    <dgm:pt modelId="{1FB4AEE5-825E-B44D-B02A-B3C4064A856D}" type="pres">
      <dgm:prSet presAssocID="{42E033BD-2AFE-7B4C-A84E-1702938C631E}" presName="sibTrans" presStyleLbl="sibTrans1D1" presStyleIdx="4" presStyleCnt="6"/>
      <dgm:spPr/>
      <dgm:t>
        <a:bodyPr/>
        <a:lstStyle/>
        <a:p>
          <a:endParaRPr lang="en-US"/>
        </a:p>
      </dgm:t>
    </dgm:pt>
    <dgm:pt modelId="{D2A68E40-0816-4278-8F33-15520AC8FFAD}" type="pres">
      <dgm:prSet presAssocID="{A8883622-1F93-4D6A-A42E-E10BA8163157}" presName="node" presStyleLbl="node1" presStyleIdx="5" presStyleCnt="6" custScaleX="1001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5F114F-4E1C-429A-B3A6-762851125A49}" type="pres">
      <dgm:prSet presAssocID="{A8883622-1F93-4D6A-A42E-E10BA8163157}" presName="spNode" presStyleCnt="0"/>
      <dgm:spPr/>
      <dgm:t>
        <a:bodyPr/>
        <a:lstStyle/>
        <a:p>
          <a:endParaRPr lang="en-US"/>
        </a:p>
      </dgm:t>
    </dgm:pt>
    <dgm:pt modelId="{FD23248E-9C9B-4FBB-831F-D4D416E5587D}" type="pres">
      <dgm:prSet presAssocID="{3635A365-8B7E-4C7C-AB58-622BE6D40A8A}" presName="sibTrans" presStyleLbl="sibTrans1D1" presStyleIdx="5" presStyleCnt="6"/>
      <dgm:spPr/>
      <dgm:t>
        <a:bodyPr/>
        <a:lstStyle/>
        <a:p>
          <a:endParaRPr lang="en-US"/>
        </a:p>
      </dgm:t>
    </dgm:pt>
  </dgm:ptLst>
  <dgm:cxnLst>
    <dgm:cxn modelId="{08FC3B88-7075-4468-8305-A5D95AF1D732}" srcId="{7D8DB657-69CA-4719-94FB-6F2207C323A3}" destId="{1F400347-5043-488E-A149-CEDC08DF4209}" srcOrd="0" destOrd="0" parTransId="{44F3EB29-0CCD-4342-BC52-666B7280C156}" sibTransId="{D70B23E7-5F80-4D51-A7B4-4B08E3DB1F0E}"/>
    <dgm:cxn modelId="{CB9D6F98-5020-4839-B552-E6F2DA39D5EF}" srcId="{7D8DB657-69CA-4719-94FB-6F2207C323A3}" destId="{A8883622-1F93-4D6A-A42E-E10BA8163157}" srcOrd="5" destOrd="0" parTransId="{5993642F-FC6A-4918-A1AC-815F4DECCB2B}" sibTransId="{3635A365-8B7E-4C7C-AB58-622BE6D40A8A}"/>
    <dgm:cxn modelId="{F95A5B05-F6BC-4B3E-87B0-487415BED91D}" srcId="{7D8DB657-69CA-4719-94FB-6F2207C323A3}" destId="{732448C4-F0F7-47F4-8BC4-A2719EFF2426}" srcOrd="1" destOrd="0" parTransId="{18CA771A-6E95-4506-B656-6B5C86B1A8DC}" sibTransId="{612A6646-5EA3-45D8-9C72-DB57BBC5C538}"/>
    <dgm:cxn modelId="{B8F80C7F-6E15-4EA8-9EC5-6529091B51A0}" srcId="{7D8DB657-69CA-4719-94FB-6F2207C323A3}" destId="{9FEBF6BC-0D75-46FB-B85E-A6CF25D069EA}" srcOrd="2" destOrd="0" parTransId="{1DC7DD2A-946D-44B1-97B3-EDBED0CC902B}" sibTransId="{1988792A-4722-427D-9CA1-63E79579B63D}"/>
    <dgm:cxn modelId="{6A9ECBB3-BCEE-6241-B377-838C7133AF55}" type="presOf" srcId="{42E033BD-2AFE-7B4C-A84E-1702938C631E}" destId="{1FB4AEE5-825E-B44D-B02A-B3C4064A856D}" srcOrd="0" destOrd="0" presId="urn:microsoft.com/office/officeart/2005/8/layout/cycle5"/>
    <dgm:cxn modelId="{ED3E2C24-D997-4F8B-82BA-901F3867A81F}" type="presOf" srcId="{732448C4-F0F7-47F4-8BC4-A2719EFF2426}" destId="{4C0EDE4E-5C98-4A63-9A56-BEC562F25394}" srcOrd="0" destOrd="0" presId="urn:microsoft.com/office/officeart/2005/8/layout/cycle5"/>
    <dgm:cxn modelId="{A3BD647D-1A4B-47EB-BA64-4E9CEA2DA35A}" type="presOf" srcId="{FB7961FE-E994-4886-90B0-3876D0F0F4A1}" destId="{AF651B3C-868A-4D45-86A7-9C50912A53CB}" srcOrd="0" destOrd="0" presId="urn:microsoft.com/office/officeart/2005/8/layout/cycle5"/>
    <dgm:cxn modelId="{A061FFFF-28B0-4BA4-9167-E2A8B6DF1354}" type="presOf" srcId="{9FEBF6BC-0D75-46FB-B85E-A6CF25D069EA}" destId="{D74EFD16-B895-431C-A825-0A84AE80B00C}" srcOrd="0" destOrd="0" presId="urn:microsoft.com/office/officeart/2005/8/layout/cycle5"/>
    <dgm:cxn modelId="{BB319FC1-8118-4421-93F0-997BA22C7640}" type="presOf" srcId="{612A6646-5EA3-45D8-9C72-DB57BBC5C538}" destId="{1855F07F-A9A6-433A-8B45-2D082303CEEF}" srcOrd="0" destOrd="0" presId="urn:microsoft.com/office/officeart/2005/8/layout/cycle5"/>
    <dgm:cxn modelId="{08B81904-8264-4358-9FF5-023600375160}" type="presOf" srcId="{7D8DB657-69CA-4719-94FB-6F2207C323A3}" destId="{58F5E59E-C174-45F4-8B9F-09E2BB39D50E}" srcOrd="0" destOrd="0" presId="urn:microsoft.com/office/officeart/2005/8/layout/cycle5"/>
    <dgm:cxn modelId="{A8B5EC76-9380-3B4B-BC36-30078807EB1D}" srcId="{7D8DB657-69CA-4719-94FB-6F2207C323A3}" destId="{4A9B74F6-6B92-2B4B-90BF-9E2A329D8005}" srcOrd="4" destOrd="0" parTransId="{E242648E-F81A-1F4E-9E02-FF839F75D604}" sibTransId="{42E033BD-2AFE-7B4C-A84E-1702938C631E}"/>
    <dgm:cxn modelId="{FD987189-22B5-4AF9-B259-A2E8358110FD}" srcId="{7D8DB657-69CA-4719-94FB-6F2207C323A3}" destId="{FB7961FE-E994-4886-90B0-3876D0F0F4A1}" srcOrd="3" destOrd="0" parTransId="{2513CEFD-8C32-4347-B5A8-E43E8C301468}" sibTransId="{909A7880-B56C-43E9-AEE0-34781C8D2DD6}"/>
    <dgm:cxn modelId="{A066F8B5-8903-4AA5-B600-FAF0CDE99AA9}" type="presOf" srcId="{1988792A-4722-427D-9CA1-63E79579B63D}" destId="{10814896-A85D-4798-BD0C-11F01AF27314}" srcOrd="0" destOrd="0" presId="urn:microsoft.com/office/officeart/2005/8/layout/cycle5"/>
    <dgm:cxn modelId="{8D3A69BC-2FD3-4EF1-81F6-51F185E08993}" type="presOf" srcId="{1F400347-5043-488E-A149-CEDC08DF4209}" destId="{ACE8F722-E211-49CE-9A40-A8FE3CDF524C}" srcOrd="0" destOrd="0" presId="urn:microsoft.com/office/officeart/2005/8/layout/cycle5"/>
    <dgm:cxn modelId="{F7C22780-FD8C-4AF9-80B5-867E6F5642C5}" type="presOf" srcId="{909A7880-B56C-43E9-AEE0-34781C8D2DD6}" destId="{BABC50DF-10BC-4F88-8DE8-1C9D58C71A69}" srcOrd="0" destOrd="0" presId="urn:microsoft.com/office/officeart/2005/8/layout/cycle5"/>
    <dgm:cxn modelId="{AD00D960-0907-5646-9B81-03358A8439E6}" type="presOf" srcId="{4A9B74F6-6B92-2B4B-90BF-9E2A329D8005}" destId="{B1856004-65D2-D34F-A7C7-2DCE547AD459}" srcOrd="0" destOrd="0" presId="urn:microsoft.com/office/officeart/2005/8/layout/cycle5"/>
    <dgm:cxn modelId="{7448568A-DEEE-4505-8454-0F0A8A316FE2}" type="presOf" srcId="{D70B23E7-5F80-4D51-A7B4-4B08E3DB1F0E}" destId="{92013C26-8700-4867-AB2B-FC891FB5FA35}" srcOrd="0" destOrd="0" presId="urn:microsoft.com/office/officeart/2005/8/layout/cycle5"/>
    <dgm:cxn modelId="{1E730619-FC4F-4920-A338-599F09C47A20}" type="presOf" srcId="{3635A365-8B7E-4C7C-AB58-622BE6D40A8A}" destId="{FD23248E-9C9B-4FBB-831F-D4D416E5587D}" srcOrd="0" destOrd="0" presId="urn:microsoft.com/office/officeart/2005/8/layout/cycle5"/>
    <dgm:cxn modelId="{ECE1B153-92AB-4E34-B782-9556E8B94C74}" type="presOf" srcId="{A8883622-1F93-4D6A-A42E-E10BA8163157}" destId="{D2A68E40-0816-4278-8F33-15520AC8FFAD}" srcOrd="0" destOrd="0" presId="urn:microsoft.com/office/officeart/2005/8/layout/cycle5"/>
    <dgm:cxn modelId="{82B3E695-FC56-4731-9183-D0FF954E5BDE}" type="presParOf" srcId="{58F5E59E-C174-45F4-8B9F-09E2BB39D50E}" destId="{ACE8F722-E211-49CE-9A40-A8FE3CDF524C}" srcOrd="0" destOrd="0" presId="urn:microsoft.com/office/officeart/2005/8/layout/cycle5"/>
    <dgm:cxn modelId="{C299E1D8-49BF-4938-B443-6606B6BCC7FE}" type="presParOf" srcId="{58F5E59E-C174-45F4-8B9F-09E2BB39D50E}" destId="{44B8D008-2C42-40ED-930E-B24D5B5025FF}" srcOrd="1" destOrd="0" presId="urn:microsoft.com/office/officeart/2005/8/layout/cycle5"/>
    <dgm:cxn modelId="{FD83F4C8-3819-4801-B169-D110BD558736}" type="presParOf" srcId="{58F5E59E-C174-45F4-8B9F-09E2BB39D50E}" destId="{92013C26-8700-4867-AB2B-FC891FB5FA35}" srcOrd="2" destOrd="0" presId="urn:microsoft.com/office/officeart/2005/8/layout/cycle5"/>
    <dgm:cxn modelId="{7EBA4965-53C6-4C82-9BB2-EBE459DD137D}" type="presParOf" srcId="{58F5E59E-C174-45F4-8B9F-09E2BB39D50E}" destId="{4C0EDE4E-5C98-4A63-9A56-BEC562F25394}" srcOrd="3" destOrd="0" presId="urn:microsoft.com/office/officeart/2005/8/layout/cycle5"/>
    <dgm:cxn modelId="{2E1947FD-253D-4192-864A-A1077FFAEEC5}" type="presParOf" srcId="{58F5E59E-C174-45F4-8B9F-09E2BB39D50E}" destId="{861CE187-BEB2-43D7-ADBA-BBC1E03E8A9C}" srcOrd="4" destOrd="0" presId="urn:microsoft.com/office/officeart/2005/8/layout/cycle5"/>
    <dgm:cxn modelId="{27DD665E-9A7D-4B24-B64B-60C439662B72}" type="presParOf" srcId="{58F5E59E-C174-45F4-8B9F-09E2BB39D50E}" destId="{1855F07F-A9A6-433A-8B45-2D082303CEEF}" srcOrd="5" destOrd="0" presId="urn:microsoft.com/office/officeart/2005/8/layout/cycle5"/>
    <dgm:cxn modelId="{A1AF9515-D194-4696-8021-E1F2BC94BFD0}" type="presParOf" srcId="{58F5E59E-C174-45F4-8B9F-09E2BB39D50E}" destId="{D74EFD16-B895-431C-A825-0A84AE80B00C}" srcOrd="6" destOrd="0" presId="urn:microsoft.com/office/officeart/2005/8/layout/cycle5"/>
    <dgm:cxn modelId="{E7010D0B-5877-4670-8108-59D4EFBFE74D}" type="presParOf" srcId="{58F5E59E-C174-45F4-8B9F-09E2BB39D50E}" destId="{16BF7B1A-6162-4B76-A9F0-CE1784FE85E8}" srcOrd="7" destOrd="0" presId="urn:microsoft.com/office/officeart/2005/8/layout/cycle5"/>
    <dgm:cxn modelId="{19EE397D-E621-4D19-B9F7-3D3BE0E3273C}" type="presParOf" srcId="{58F5E59E-C174-45F4-8B9F-09E2BB39D50E}" destId="{10814896-A85D-4798-BD0C-11F01AF27314}" srcOrd="8" destOrd="0" presId="urn:microsoft.com/office/officeart/2005/8/layout/cycle5"/>
    <dgm:cxn modelId="{3046B167-B177-490C-8AB4-3E1DD499CAA5}" type="presParOf" srcId="{58F5E59E-C174-45F4-8B9F-09E2BB39D50E}" destId="{AF651B3C-868A-4D45-86A7-9C50912A53CB}" srcOrd="9" destOrd="0" presId="urn:microsoft.com/office/officeart/2005/8/layout/cycle5"/>
    <dgm:cxn modelId="{ECEF7684-FD9A-409C-90DA-823EF657084E}" type="presParOf" srcId="{58F5E59E-C174-45F4-8B9F-09E2BB39D50E}" destId="{51CB0B2B-347F-48A7-A771-A6FDDCD23C9E}" srcOrd="10" destOrd="0" presId="urn:microsoft.com/office/officeart/2005/8/layout/cycle5"/>
    <dgm:cxn modelId="{E3E74D15-3CAA-47A1-8C75-6FD5BF1B67D0}" type="presParOf" srcId="{58F5E59E-C174-45F4-8B9F-09E2BB39D50E}" destId="{BABC50DF-10BC-4F88-8DE8-1C9D58C71A69}" srcOrd="11" destOrd="0" presId="urn:microsoft.com/office/officeart/2005/8/layout/cycle5"/>
    <dgm:cxn modelId="{272F3B2A-3E99-FD44-815F-95D8C5CECAA3}" type="presParOf" srcId="{58F5E59E-C174-45F4-8B9F-09E2BB39D50E}" destId="{B1856004-65D2-D34F-A7C7-2DCE547AD459}" srcOrd="12" destOrd="0" presId="urn:microsoft.com/office/officeart/2005/8/layout/cycle5"/>
    <dgm:cxn modelId="{D7AAC544-63C8-E148-8083-74D1316A3980}" type="presParOf" srcId="{58F5E59E-C174-45F4-8B9F-09E2BB39D50E}" destId="{5BE77BEA-DF6B-BE4B-A81B-85BC30F61271}" srcOrd="13" destOrd="0" presId="urn:microsoft.com/office/officeart/2005/8/layout/cycle5"/>
    <dgm:cxn modelId="{0B46A01A-25F6-BF4F-8B30-4498DF7F2CD4}" type="presParOf" srcId="{58F5E59E-C174-45F4-8B9F-09E2BB39D50E}" destId="{1FB4AEE5-825E-B44D-B02A-B3C4064A856D}" srcOrd="14" destOrd="0" presId="urn:microsoft.com/office/officeart/2005/8/layout/cycle5"/>
    <dgm:cxn modelId="{ED695F56-02FD-4783-81B7-C8D54B97C6F9}" type="presParOf" srcId="{58F5E59E-C174-45F4-8B9F-09E2BB39D50E}" destId="{D2A68E40-0816-4278-8F33-15520AC8FFAD}" srcOrd="15" destOrd="0" presId="urn:microsoft.com/office/officeart/2005/8/layout/cycle5"/>
    <dgm:cxn modelId="{A468FAC3-1DDC-4949-9892-BF2F2EE1DA15}" type="presParOf" srcId="{58F5E59E-C174-45F4-8B9F-09E2BB39D50E}" destId="{935F114F-4E1C-429A-B3A6-762851125A49}" srcOrd="16" destOrd="0" presId="urn:microsoft.com/office/officeart/2005/8/layout/cycle5"/>
    <dgm:cxn modelId="{55692BE2-2114-493A-9D52-98E446061542}" type="presParOf" srcId="{58F5E59E-C174-45F4-8B9F-09E2BB39D50E}" destId="{FD23248E-9C9B-4FBB-831F-D4D416E5587D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8F722-E211-49CE-9A40-A8FE3CDF524C}">
      <dsp:nvSpPr>
        <dsp:cNvPr id="0" name=""/>
        <dsp:cNvSpPr/>
      </dsp:nvSpPr>
      <dsp:spPr>
        <a:xfrm>
          <a:off x="1826546" y="626"/>
          <a:ext cx="1028434" cy="66848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7625" cap="flat" cmpd="dbl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noProof="0" dirty="0" smtClean="0"/>
            <a:t>Preparation</a:t>
          </a:r>
        </a:p>
      </dsp:txBody>
      <dsp:txXfrm>
        <a:off x="1859179" y="33259"/>
        <a:ext cx="963168" cy="603216"/>
      </dsp:txXfrm>
    </dsp:sp>
    <dsp:sp modelId="{92013C26-8700-4867-AB2B-FC891FB5FA35}">
      <dsp:nvSpPr>
        <dsp:cNvPr id="0" name=""/>
        <dsp:cNvSpPr/>
      </dsp:nvSpPr>
      <dsp:spPr>
        <a:xfrm>
          <a:off x="767419" y="334867"/>
          <a:ext cx="3146688" cy="3146688"/>
        </a:xfrm>
        <a:custGeom>
          <a:avLst/>
          <a:gdLst/>
          <a:ahLst/>
          <a:cxnLst/>
          <a:rect l="0" t="0" r="0" b="0"/>
          <a:pathLst>
            <a:path>
              <a:moveTo>
                <a:pt x="2216604" y="137506"/>
              </a:moveTo>
              <a:arcTo wR="1573344" hR="1573344" stAng="17647952" swAng="922661"/>
            </a:path>
          </a:pathLst>
        </a:custGeom>
        <a:noFill/>
        <a:ln w="100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EDE4E-5C98-4A63-9A56-BEC562F25394}">
      <dsp:nvSpPr>
        <dsp:cNvPr id="0" name=""/>
        <dsp:cNvSpPr/>
      </dsp:nvSpPr>
      <dsp:spPr>
        <a:xfrm>
          <a:off x="3189102" y="787298"/>
          <a:ext cx="1028434" cy="66848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7625" cap="flat" cmpd="dbl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noProof="0" dirty="0" smtClean="0"/>
            <a:t>Brainstorming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noProof="0" dirty="0" smtClean="0">
              <a:sym typeface="Wingdings"/>
            </a:rPr>
            <a:t> </a:t>
          </a:r>
          <a:r>
            <a:rPr lang="en-AU" sz="1100" kern="1200" noProof="0" dirty="0" smtClean="0"/>
            <a:t>Quality objectives</a:t>
          </a:r>
          <a:endParaRPr lang="en-AU" sz="1100" kern="1200" noProof="0" dirty="0"/>
        </a:p>
      </dsp:txBody>
      <dsp:txXfrm>
        <a:off x="3221735" y="819931"/>
        <a:ext cx="963168" cy="603216"/>
      </dsp:txXfrm>
    </dsp:sp>
    <dsp:sp modelId="{1855F07F-A9A6-433A-8B45-2D082303CEEF}">
      <dsp:nvSpPr>
        <dsp:cNvPr id="0" name=""/>
        <dsp:cNvSpPr/>
      </dsp:nvSpPr>
      <dsp:spPr>
        <a:xfrm>
          <a:off x="767419" y="334867"/>
          <a:ext cx="3146688" cy="3146688"/>
        </a:xfrm>
        <a:custGeom>
          <a:avLst/>
          <a:gdLst/>
          <a:ahLst/>
          <a:cxnLst/>
          <a:rect l="0" t="0" r="0" b="0"/>
          <a:pathLst>
            <a:path>
              <a:moveTo>
                <a:pt x="3122203" y="1296849"/>
              </a:moveTo>
              <a:arcTo wR="1573344" hR="1573344" stAng="20992707" swAng="1214585"/>
            </a:path>
          </a:pathLst>
        </a:custGeom>
        <a:noFill/>
        <a:ln w="100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EFD16-B895-431C-A825-0A84AE80B00C}">
      <dsp:nvSpPr>
        <dsp:cNvPr id="0" name=""/>
        <dsp:cNvSpPr/>
      </dsp:nvSpPr>
      <dsp:spPr>
        <a:xfrm>
          <a:off x="3189102" y="2360642"/>
          <a:ext cx="1028434" cy="66848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7625" cap="flat" cmpd="dbl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noProof="0" dirty="0" smtClean="0"/>
            <a:t>Prioritization</a:t>
          </a:r>
          <a:br>
            <a:rPr lang="en-AU" sz="1100" kern="1200" noProof="0" dirty="0" smtClean="0"/>
          </a:br>
          <a:r>
            <a:rPr lang="en-AU" sz="1100" kern="1200" noProof="0" dirty="0" smtClean="0"/>
            <a:t>of objectives</a:t>
          </a:r>
          <a:endParaRPr lang="en-AU" sz="1100" kern="1200" noProof="0" dirty="0"/>
        </a:p>
      </dsp:txBody>
      <dsp:txXfrm>
        <a:off x="3221735" y="2393275"/>
        <a:ext cx="963168" cy="603216"/>
      </dsp:txXfrm>
    </dsp:sp>
    <dsp:sp modelId="{10814896-A85D-4798-BD0C-11F01AF27314}">
      <dsp:nvSpPr>
        <dsp:cNvPr id="0" name=""/>
        <dsp:cNvSpPr/>
      </dsp:nvSpPr>
      <dsp:spPr>
        <a:xfrm>
          <a:off x="767419" y="334867"/>
          <a:ext cx="3146688" cy="3146688"/>
        </a:xfrm>
        <a:custGeom>
          <a:avLst/>
          <a:gdLst/>
          <a:ahLst/>
          <a:cxnLst/>
          <a:rect l="0" t="0" r="0" b="0"/>
          <a:pathLst>
            <a:path>
              <a:moveTo>
                <a:pt x="2574330" y="2787197"/>
              </a:moveTo>
              <a:arcTo wR="1573344" hR="1573344" stAng="3029387" swAng="922661"/>
            </a:path>
          </a:pathLst>
        </a:custGeom>
        <a:noFill/>
        <a:ln w="100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651B3C-868A-4D45-86A7-9C50912A53CB}">
      <dsp:nvSpPr>
        <dsp:cNvPr id="0" name=""/>
        <dsp:cNvSpPr/>
      </dsp:nvSpPr>
      <dsp:spPr>
        <a:xfrm>
          <a:off x="1826546" y="3147315"/>
          <a:ext cx="1028434" cy="66848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7625" cap="flat" cmpd="dbl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noProof="0" dirty="0" smtClean="0"/>
            <a:t>Elaboration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noProof="0" dirty="0" smtClean="0">
              <a:sym typeface="Wingdings"/>
            </a:rPr>
            <a:t> </a:t>
          </a:r>
          <a:r>
            <a:rPr lang="en-AU" sz="1100" kern="1200" noProof="0" dirty="0" smtClean="0"/>
            <a:t>Indicators &amp; metrics</a:t>
          </a:r>
          <a:endParaRPr lang="en-AU" sz="1100" kern="1200" noProof="0" dirty="0"/>
        </a:p>
      </dsp:txBody>
      <dsp:txXfrm>
        <a:off x="1859179" y="3179948"/>
        <a:ext cx="963168" cy="603216"/>
      </dsp:txXfrm>
    </dsp:sp>
    <dsp:sp modelId="{BABC50DF-10BC-4F88-8DE8-1C9D58C71A69}">
      <dsp:nvSpPr>
        <dsp:cNvPr id="0" name=""/>
        <dsp:cNvSpPr/>
      </dsp:nvSpPr>
      <dsp:spPr>
        <a:xfrm>
          <a:off x="767419" y="334867"/>
          <a:ext cx="3146688" cy="3146688"/>
        </a:xfrm>
        <a:custGeom>
          <a:avLst/>
          <a:gdLst/>
          <a:ahLst/>
          <a:cxnLst/>
          <a:rect l="0" t="0" r="0" b="0"/>
          <a:pathLst>
            <a:path>
              <a:moveTo>
                <a:pt x="930084" y="3009182"/>
              </a:moveTo>
              <a:arcTo wR="1573344" hR="1573344" stAng="6847952" swAng="922661"/>
            </a:path>
          </a:pathLst>
        </a:custGeom>
        <a:noFill/>
        <a:ln w="100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856004-65D2-D34F-A7C7-2DCE547AD459}">
      <dsp:nvSpPr>
        <dsp:cNvPr id="0" name=""/>
        <dsp:cNvSpPr/>
      </dsp:nvSpPr>
      <dsp:spPr>
        <a:xfrm>
          <a:off x="463990" y="2360642"/>
          <a:ext cx="1028434" cy="66848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7625" cap="flat" cmpd="dbl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noProof="0" dirty="0" smtClean="0"/>
            <a:t>Prioritization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noProof="0" dirty="0" smtClean="0"/>
            <a:t>of indicators</a:t>
          </a:r>
          <a:endParaRPr lang="en-AU" sz="1100" kern="1200" noProof="0" dirty="0"/>
        </a:p>
      </dsp:txBody>
      <dsp:txXfrm>
        <a:off x="496623" y="2393275"/>
        <a:ext cx="963168" cy="603216"/>
      </dsp:txXfrm>
    </dsp:sp>
    <dsp:sp modelId="{1FB4AEE5-825E-B44D-B02A-B3C4064A856D}">
      <dsp:nvSpPr>
        <dsp:cNvPr id="0" name=""/>
        <dsp:cNvSpPr/>
      </dsp:nvSpPr>
      <dsp:spPr>
        <a:xfrm>
          <a:off x="767419" y="334867"/>
          <a:ext cx="3146688" cy="3146688"/>
        </a:xfrm>
        <a:custGeom>
          <a:avLst/>
          <a:gdLst/>
          <a:ahLst/>
          <a:cxnLst/>
          <a:rect l="0" t="0" r="0" b="0"/>
          <a:pathLst>
            <a:path>
              <a:moveTo>
                <a:pt x="24485" y="1849839"/>
              </a:moveTo>
              <a:arcTo wR="1573344" hR="1573344" stAng="10192707" swAng="1214585"/>
            </a:path>
          </a:pathLst>
        </a:custGeom>
        <a:noFill/>
        <a:ln w="100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68E40-0816-4278-8F33-15520AC8FFAD}">
      <dsp:nvSpPr>
        <dsp:cNvPr id="0" name=""/>
        <dsp:cNvSpPr/>
      </dsp:nvSpPr>
      <dsp:spPr>
        <a:xfrm>
          <a:off x="462982" y="787298"/>
          <a:ext cx="1030450" cy="66848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7625" cap="flat" cmpd="dbl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noProof="0" dirty="0" smtClean="0"/>
            <a:t>Post-activities</a:t>
          </a:r>
          <a:br>
            <a:rPr lang="en-AU" sz="1100" kern="1200" noProof="0" dirty="0" smtClean="0"/>
          </a:br>
          <a:r>
            <a:rPr lang="en-AU" sz="1100" kern="1200" noProof="0" dirty="0" smtClean="0">
              <a:sym typeface="Wingdings"/>
            </a:rPr>
            <a:t> </a:t>
          </a:r>
          <a:r>
            <a:rPr lang="en-AU" sz="1100" kern="1200" noProof="0" dirty="0" smtClean="0"/>
            <a:t>Conclusions</a:t>
          </a:r>
          <a:endParaRPr lang="en-AU" sz="1100" kern="1200" noProof="0" dirty="0"/>
        </a:p>
      </dsp:txBody>
      <dsp:txXfrm>
        <a:off x="495615" y="819931"/>
        <a:ext cx="965184" cy="603216"/>
      </dsp:txXfrm>
    </dsp:sp>
    <dsp:sp modelId="{FD23248E-9C9B-4FBB-831F-D4D416E5587D}">
      <dsp:nvSpPr>
        <dsp:cNvPr id="0" name=""/>
        <dsp:cNvSpPr/>
      </dsp:nvSpPr>
      <dsp:spPr>
        <a:xfrm>
          <a:off x="767419" y="334867"/>
          <a:ext cx="3146688" cy="3146688"/>
        </a:xfrm>
        <a:custGeom>
          <a:avLst/>
          <a:gdLst/>
          <a:ahLst/>
          <a:cxnLst/>
          <a:rect l="0" t="0" r="0" b="0"/>
          <a:pathLst>
            <a:path>
              <a:moveTo>
                <a:pt x="572357" y="359491"/>
              </a:moveTo>
              <a:arcTo wR="1573344" hR="1573344" stAng="13829387" swAng="922661"/>
            </a:path>
          </a:pathLst>
        </a:custGeom>
        <a:noFill/>
        <a:ln w="100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5F09A-16DB-074A-A4C5-D45F65FF678E}" type="datetimeFigureOut">
              <a:rPr lang="en-US" smtClean="0"/>
              <a:t>22.06.2015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1CD1B-AA51-8A4C-996D-CA1D6F8A9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09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2ADA6-987F-2844-8A08-59524D66C1B9}" type="datetimeFigureOut">
              <a:rPr lang="en-US" smtClean="0"/>
              <a:t>22.06.2015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3BC6F-92D1-6B41-99D5-22CEC6ACB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8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3BC6F-92D1-6B41-99D5-22CEC6ACB7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62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3BC6F-92D1-6B41-99D5-22CEC6ACB7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60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3BC6F-92D1-6B41-99D5-22CEC6ACB7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48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amount</a:t>
            </a:r>
            <a:r>
              <a:rPr lang="en-US" baseline="0" dirty="0" smtClean="0"/>
              <a:t> of the quality objectives taken into consideration depends on the amount of the people in the workshop.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Prepared materials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3BC6F-92D1-6B41-99D5-22CEC6ACB7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50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3BC6F-92D1-6B41-99D5-22CEC6ACB7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16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3BC6F-92D1-6B41-99D5-22CEC6ACB7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16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3BC6F-92D1-6B41-99D5-22CEC6ACB7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22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3BC6F-92D1-6B41-99D5-22CEC6ACB7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8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3BC6F-92D1-6B41-99D5-22CEC6ACB7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24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Umbrella term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3BC6F-92D1-6B41-99D5-22CEC6ACB7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16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3BC6F-92D1-6B41-99D5-22CEC6ACB7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34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Process quality affects the</a:t>
            </a:r>
            <a:r>
              <a:rPr lang="en-US" baseline="0" dirty="0" smtClean="0"/>
              <a:t> product quality.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3BC6F-92D1-6B41-99D5-22CEC6ACB7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34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the feedback we</a:t>
            </a:r>
            <a:r>
              <a:rPr lang="en-US" baseline="0" dirty="0" smtClean="0"/>
              <a:t> have gotten after testing the methodology, indicators have been the most difficult concept to understand. That’s why we have prepared these slides, to make it clearer to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3BC6F-92D1-6B41-99D5-22CEC6ACB7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92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3BC6F-92D1-6B41-99D5-22CEC6ACB7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26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3BC6F-92D1-6B41-99D5-22CEC6ACB7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23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3BC6F-92D1-6B41-99D5-22CEC6ACB7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67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3BC6F-92D1-6B41-99D5-22CEC6ACB7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60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C8DC33C-1884-495F-8D29-2F95E4375F2A}" type="datetimeFigureOut">
              <a:rPr lang="en-US" smtClean="0"/>
              <a:t>22.06.2015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8337A95-E4F0-4948-8E5E-A9F8E1A3DC2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C33C-1884-495F-8D29-2F95E4375F2A}" type="datetimeFigureOut">
              <a:rPr lang="en-US" smtClean="0"/>
              <a:t>22.06.2015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37A95-E4F0-4948-8E5E-A9F8E1A3DC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C33C-1884-495F-8D29-2F95E4375F2A}" type="datetimeFigureOut">
              <a:rPr lang="en-US" smtClean="0"/>
              <a:t>22.06.2015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8337A95-E4F0-4948-8E5E-A9F8E1A3DC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C33C-1884-495F-8D29-2F95E4375F2A}" type="datetimeFigureOut">
              <a:rPr lang="en-US" smtClean="0"/>
              <a:t>22.06.2015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37A95-E4F0-4948-8E5E-A9F8E1A3DC2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C8DC33C-1884-495F-8D29-2F95E4375F2A}" type="datetimeFigureOut">
              <a:rPr lang="en-US" smtClean="0"/>
              <a:t>22.06.2015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8337A95-E4F0-4948-8E5E-A9F8E1A3DC2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C33C-1884-495F-8D29-2F95E4375F2A}" type="datetimeFigureOut">
              <a:rPr lang="en-US" smtClean="0"/>
              <a:t>22.06.2015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37A95-E4F0-4948-8E5E-A9F8E1A3DC2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C33C-1884-495F-8D29-2F95E4375F2A}" type="datetimeFigureOut">
              <a:rPr lang="en-US" smtClean="0"/>
              <a:t>22.06.2015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37A95-E4F0-4948-8E5E-A9F8E1A3DC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C33C-1884-495F-8D29-2F95E4375F2A}" type="datetimeFigureOut">
              <a:rPr lang="en-US" smtClean="0"/>
              <a:t>22.06.2015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37A95-E4F0-4948-8E5E-A9F8E1A3DC2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C33C-1884-495F-8D29-2F95E4375F2A}" type="datetimeFigureOut">
              <a:rPr lang="en-US" smtClean="0"/>
              <a:t>22.06.2015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37A95-E4F0-4948-8E5E-A9F8E1A3DC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C33C-1884-495F-8D29-2F95E4375F2A}" type="datetimeFigureOut">
              <a:rPr lang="en-US" smtClean="0"/>
              <a:t>22.06.2015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8337A95-E4F0-4948-8E5E-A9F8E1A3DC2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C33C-1884-495F-8D29-2F95E4375F2A}" type="datetimeFigureOut">
              <a:rPr lang="en-US" smtClean="0"/>
              <a:t>22.06.2015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37A95-E4F0-4948-8E5E-A9F8E1A3DC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DC8DC33C-1884-495F-8D29-2F95E4375F2A}" type="datetimeFigureOut">
              <a:rPr lang="en-US" smtClean="0"/>
              <a:t>22.06.2015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E8337A95-E4F0-4948-8E5E-A9F8E1A3DC2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Introductory</a:t>
            </a:r>
            <a:endParaRPr lang="en-US" dirty="0"/>
          </a:p>
          <a:p>
            <a:r>
              <a:rPr lang="en-US" dirty="0" smtClean="0"/>
              <a:t>materials for a workshop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OBJECTIVE SETTING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075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QUALITY OBJECTIVE SETTING </a:t>
            </a:r>
            <a:r>
              <a:rPr lang="en-GB" dirty="0" smtClean="0"/>
              <a:t>workshop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078006961"/>
              </p:ext>
            </p:extLst>
          </p:nvPr>
        </p:nvGraphicFramePr>
        <p:xfrm>
          <a:off x="323528" y="2204864"/>
          <a:ext cx="4680520" cy="3816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ight Arrow 4"/>
          <p:cNvSpPr/>
          <p:nvPr/>
        </p:nvSpPr>
        <p:spPr>
          <a:xfrm rot="5400000">
            <a:off x="6192180" y="1412776"/>
            <a:ext cx="1800200" cy="23762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200" dirty="0" smtClean="0"/>
          </a:p>
          <a:p>
            <a:pPr algn="ctr">
              <a:spcAft>
                <a:spcPts val="600"/>
              </a:spcAft>
            </a:pPr>
            <a:r>
              <a:rPr lang="en-US" sz="1400" dirty="0" smtClean="0"/>
              <a:t>Inputs</a:t>
            </a:r>
            <a:endParaRPr lang="en-US" sz="1200" dirty="0" smtClean="0"/>
          </a:p>
          <a:p>
            <a:pPr algn="ctr">
              <a:spcAft>
                <a:spcPts val="600"/>
              </a:spcAft>
            </a:pPr>
            <a:r>
              <a:rPr lang="en-US" sz="1000" dirty="0" smtClean="0"/>
              <a:t>Stakeholders</a:t>
            </a:r>
          </a:p>
          <a:p>
            <a:pPr algn="ctr">
              <a:spcAft>
                <a:spcPts val="600"/>
              </a:spcAft>
            </a:pPr>
            <a:r>
              <a:rPr lang="en-US" sz="1000" dirty="0" smtClean="0"/>
              <a:t>Expertise</a:t>
            </a:r>
          </a:p>
          <a:p>
            <a:pPr algn="ctr">
              <a:spcAft>
                <a:spcPts val="600"/>
              </a:spcAft>
            </a:pPr>
            <a:r>
              <a:rPr lang="en-US" sz="1000" dirty="0" smtClean="0"/>
              <a:t>Existing measurement data</a:t>
            </a:r>
          </a:p>
          <a:p>
            <a:pPr algn="ctr">
              <a:spcAft>
                <a:spcPts val="600"/>
              </a:spcAft>
            </a:pPr>
            <a:r>
              <a:rPr lang="en-US" sz="1000" dirty="0"/>
              <a:t>Quality </a:t>
            </a:r>
            <a:r>
              <a:rPr lang="en-US" sz="1000" dirty="0" smtClean="0"/>
              <a:t>model</a:t>
            </a:r>
            <a:endParaRPr lang="en-US" sz="1000" dirty="0"/>
          </a:p>
        </p:txBody>
      </p:sp>
      <p:sp>
        <p:nvSpPr>
          <p:cNvPr id="6" name="Rectangle 5"/>
          <p:cNvSpPr/>
          <p:nvPr/>
        </p:nvSpPr>
        <p:spPr>
          <a:xfrm>
            <a:off x="5724128" y="3573016"/>
            <a:ext cx="2736304" cy="108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WORKSHOP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5400000">
            <a:off x="6192180" y="4509120"/>
            <a:ext cx="1800200" cy="23762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200" dirty="0" smtClean="0"/>
          </a:p>
          <a:p>
            <a:pPr algn="ctr">
              <a:spcAft>
                <a:spcPts val="600"/>
              </a:spcAft>
            </a:pPr>
            <a:r>
              <a:rPr lang="en-US" sz="1400" dirty="0" smtClean="0"/>
              <a:t>Outputs</a:t>
            </a:r>
            <a:endParaRPr lang="en-US" sz="1200" dirty="0" smtClean="0"/>
          </a:p>
          <a:p>
            <a:pPr algn="ctr">
              <a:spcAft>
                <a:spcPts val="600"/>
              </a:spcAft>
            </a:pPr>
            <a:r>
              <a:rPr lang="en-US" sz="1000" dirty="0" smtClean="0"/>
              <a:t>Quality objectives</a:t>
            </a:r>
          </a:p>
          <a:p>
            <a:pPr algn="ctr">
              <a:spcAft>
                <a:spcPts val="600"/>
              </a:spcAft>
            </a:pPr>
            <a:r>
              <a:rPr lang="en-US" sz="1000" dirty="0" smtClean="0"/>
              <a:t>Measures for objectives</a:t>
            </a:r>
          </a:p>
          <a:p>
            <a:pPr algn="ctr"/>
            <a:r>
              <a:rPr lang="en-US" sz="1000" dirty="0" smtClean="0"/>
              <a:t>Shared understanding of quality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22449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916832"/>
            <a:ext cx="4911081" cy="4392488"/>
          </a:xfrm>
        </p:spPr>
        <p:txBody>
          <a:bodyPr>
            <a:noAutofit/>
          </a:bodyPr>
          <a:lstStyle/>
          <a:p>
            <a:r>
              <a:rPr lang="en-GB" sz="2800" dirty="0" smtClean="0"/>
              <a:t>Short reminder of the workshop method</a:t>
            </a:r>
          </a:p>
          <a:p>
            <a:pPr lvl="1">
              <a:spcAft>
                <a:spcPts val="1000"/>
              </a:spcAft>
            </a:pPr>
            <a:r>
              <a:rPr lang="en-GB" sz="2400" dirty="0" smtClean="0"/>
              <a:t>Guidelines on hand-out</a:t>
            </a:r>
          </a:p>
          <a:p>
            <a:r>
              <a:rPr lang="en-GB" sz="2800" dirty="0" smtClean="0"/>
              <a:t>Prepare </a:t>
            </a:r>
            <a:r>
              <a:rPr lang="en-GB" sz="2800" dirty="0" smtClean="0"/>
              <a:t>your workshop space</a:t>
            </a:r>
          </a:p>
          <a:p>
            <a:pPr lvl="1"/>
            <a:r>
              <a:rPr lang="en-GB" sz="2400" dirty="0" smtClean="0"/>
              <a:t>Post-Its, whiteboard, pens, etc.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0: Preparation</a:t>
            </a:r>
            <a:br>
              <a:rPr lang="en-US" smtClean="0"/>
            </a:br>
            <a:r>
              <a:rPr lang="en-US" sz="1400" i="1" smtClean="0"/>
              <a:t>Before starting the workshop</a:t>
            </a:r>
            <a:endParaRPr lang="en-US" sz="2000"/>
          </a:p>
        </p:txBody>
      </p:sp>
      <p:grpSp>
        <p:nvGrpSpPr>
          <p:cNvPr id="16" name="Group 15"/>
          <p:cNvGrpSpPr/>
          <p:nvPr/>
        </p:nvGrpSpPr>
        <p:grpSpPr>
          <a:xfrm>
            <a:off x="5291941" y="2696688"/>
            <a:ext cx="3168491" cy="2748536"/>
            <a:chOff x="5004048" y="2780928"/>
            <a:chExt cx="3168491" cy="274853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4048" y="2780928"/>
              <a:ext cx="3168491" cy="274853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8144" y="3573016"/>
              <a:ext cx="2232248" cy="1883459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7740352" y="620688"/>
            <a:ext cx="95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 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779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00808"/>
            <a:ext cx="5328592" cy="496855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Use 30 minutes to write down the quality objectives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B</a:t>
            </a:r>
            <a:r>
              <a:rPr lang="en-US" sz="2000" dirty="0" smtClean="0"/>
              <a:t>oth product- and process-related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Use Post-It notes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Name and describe the objective</a:t>
            </a:r>
          </a:p>
          <a:p>
            <a:pPr marL="365760" lvl="1" indent="0">
              <a:lnSpc>
                <a:spcPct val="120000"/>
              </a:lnSpc>
              <a:buNone/>
            </a:pPr>
            <a:endParaRPr lang="en-US" sz="2000" dirty="0" smtClean="0"/>
          </a:p>
          <a:p>
            <a:pPr>
              <a:lnSpc>
                <a:spcPct val="120000"/>
              </a:lnSpc>
            </a:pPr>
            <a:r>
              <a:rPr lang="en-US" sz="2400" dirty="0" smtClean="0"/>
              <a:t>Use 30 minutes to present and organize the objectives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Put the Post-Its on </a:t>
            </a:r>
            <a:r>
              <a:rPr lang="en-US" sz="2000" dirty="0"/>
              <a:t>a</a:t>
            </a:r>
            <a:r>
              <a:rPr lang="en-US" sz="2000" dirty="0" smtClean="0"/>
              <a:t> whiteboard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Group similar Post-Its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G</a:t>
            </a:r>
            <a:r>
              <a:rPr lang="en-US" sz="2000" dirty="0" smtClean="0"/>
              <a:t>ive a high level name for each group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1: Brainstorming</a:t>
            </a:r>
            <a:br>
              <a:rPr lang="en-US" dirty="0" smtClean="0"/>
            </a:br>
            <a:r>
              <a:rPr lang="en-GB" sz="1600" i="1" dirty="0" smtClean="0"/>
              <a:t>Defining quality objectives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7740352" y="620688"/>
            <a:ext cx="95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60 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91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Defining the most </a:t>
            </a:r>
            <a:r>
              <a:rPr lang="en-US" dirty="0"/>
              <a:t>important quality </a:t>
            </a:r>
            <a:r>
              <a:rPr lang="en-US" dirty="0" smtClean="0"/>
              <a:t>objectives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Voting on the quality objective groups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Three votes per each participant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tally marks</a:t>
            </a:r>
            <a:r>
              <a:rPr lang="en-US" dirty="0" smtClean="0"/>
              <a:t>: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Proceeding further with the most important ones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FF0000"/>
                </a:solidFill>
              </a:rPr>
              <a:t>How many?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Empty documents ready to be filled</a:t>
            </a:r>
          </a:p>
          <a:p>
            <a:pPr marL="365760" lvl="1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Prioritization</a:t>
            </a:r>
            <a:br>
              <a:rPr lang="en-US" dirty="0" smtClean="0"/>
            </a:br>
            <a:r>
              <a:rPr lang="en-US" sz="1400" i="1" dirty="0" smtClean="0"/>
              <a:t>Voting on the importance of the objectives</a:t>
            </a:r>
            <a:endParaRPr lang="en-US" sz="1400" i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1259632" y="3429000"/>
            <a:ext cx="1296152" cy="324053"/>
            <a:chOff x="1259632" y="3140968"/>
            <a:chExt cx="1296152" cy="324053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396069" y="3140968"/>
              <a:ext cx="0" cy="324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464288" y="3140968"/>
              <a:ext cx="0" cy="324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532506" y="3140968"/>
              <a:ext cx="0" cy="324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600725" y="3140968"/>
              <a:ext cx="0" cy="324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259632" y="3185160"/>
              <a:ext cx="477530" cy="235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941817" y="3140968"/>
              <a:ext cx="0" cy="324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010036" y="3140968"/>
              <a:ext cx="0" cy="324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078254" y="3140968"/>
              <a:ext cx="0" cy="324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146473" y="3140968"/>
              <a:ext cx="0" cy="324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805380" y="3185160"/>
              <a:ext cx="477530" cy="235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487565" y="3140968"/>
              <a:ext cx="0" cy="324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555784" y="3140968"/>
              <a:ext cx="0" cy="324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5-04-13 at 15.14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5301208"/>
            <a:ext cx="3059832" cy="129646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797019" y="620688"/>
            <a:ext cx="95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 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12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719070"/>
            <a:ext cx="8407893" cy="480627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There is a workstation for each Quality Objective</a:t>
            </a:r>
          </a:p>
          <a:p>
            <a:pPr lvl="1">
              <a:lnSpc>
                <a:spcPct val="120000"/>
              </a:lnSpc>
              <a:spcAft>
                <a:spcPts val="1000"/>
              </a:spcAft>
            </a:pPr>
            <a:r>
              <a:rPr lang="en-US" sz="2400" dirty="0" smtClean="0"/>
              <a:t>Laptop with Google Drive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What to do?</a:t>
            </a:r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Choose a quality objective</a:t>
            </a:r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Go to the laptop reserved for it</a:t>
            </a:r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Design quality indicators and their metrics</a:t>
            </a:r>
          </a:p>
          <a:p>
            <a:pPr lvl="2">
              <a:lnSpc>
                <a:spcPct val="120000"/>
              </a:lnSpc>
            </a:pPr>
            <a:r>
              <a:rPr lang="en-US" sz="2000" dirty="0" smtClean="0"/>
              <a:t>By filling in the Quality Objective Template</a:t>
            </a:r>
          </a:p>
          <a:p>
            <a:pPr lvl="2">
              <a:lnSpc>
                <a:spcPct val="120000"/>
              </a:lnSpc>
            </a:pPr>
            <a:r>
              <a:rPr lang="en-US" sz="2000" dirty="0" smtClean="0"/>
              <a:t>As many as you can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Elaboration</a:t>
            </a:r>
            <a:br>
              <a:rPr lang="en-US" dirty="0" smtClean="0"/>
            </a:br>
            <a:r>
              <a:rPr lang="en-US" sz="1400" i="1" dirty="0" smtClean="0"/>
              <a:t>Defining quality indicators and metrics for the quality objectives</a:t>
            </a:r>
            <a:endParaRPr lang="en-US" sz="1400" i="1" dirty="0"/>
          </a:p>
        </p:txBody>
      </p:sp>
      <p:sp>
        <p:nvSpPr>
          <p:cNvPr id="4" name="Curved Left Arrow 3"/>
          <p:cNvSpPr/>
          <p:nvPr/>
        </p:nvSpPr>
        <p:spPr>
          <a:xfrm flipV="1">
            <a:off x="6228184" y="3933056"/>
            <a:ext cx="1368152" cy="2376264"/>
          </a:xfrm>
          <a:prstGeom prst="curvedLeftArrow">
            <a:avLst>
              <a:gd name="adj1" fmla="val 12423"/>
              <a:gd name="adj2" fmla="val 50000"/>
              <a:gd name="adj3" fmla="val 25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68344" y="6206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120 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452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719070"/>
            <a:ext cx="8407893" cy="480627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At the end, each template is presented</a:t>
            </a:r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You will present the template that you started with</a:t>
            </a:r>
          </a:p>
          <a:p>
            <a:pPr lvl="1">
              <a:lnSpc>
                <a:spcPct val="120000"/>
              </a:lnSpc>
              <a:spcAft>
                <a:spcPts val="1000"/>
              </a:spcAft>
            </a:pPr>
            <a:r>
              <a:rPr lang="en-US" sz="2400" dirty="0" smtClean="0"/>
              <a:t>Carefully study other people’s work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Discuss the value of the results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Elaboration</a:t>
            </a:r>
            <a:br>
              <a:rPr lang="en-US" dirty="0" smtClean="0"/>
            </a:br>
            <a:r>
              <a:rPr lang="en-US" sz="1400" i="1" dirty="0" smtClean="0"/>
              <a:t>Defining quality indicators and metrics for the quality objectives</a:t>
            </a:r>
            <a:endParaRPr lang="en-US" sz="1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7812360" y="6206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0 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369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608" y="2636912"/>
            <a:ext cx="7128792" cy="917841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3600" b="1" dirty="0"/>
              <a:t>http://</a:t>
            </a:r>
            <a:r>
              <a:rPr lang="en-US" sz="3600" b="1" dirty="0" err="1"/>
              <a:t>tinyurl.com</a:t>
            </a:r>
            <a:r>
              <a:rPr lang="en-US" sz="3600" b="1" dirty="0"/>
              <a:t>/QOTEMPLATE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objective 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34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7159752" y="3132928"/>
            <a:ext cx="1673352" cy="2816352"/>
          </a:xfrm>
        </p:spPr>
        <p:txBody>
          <a:bodyPr/>
          <a:lstStyle/>
          <a:p>
            <a:r>
              <a:rPr lang="en-US" dirty="0" smtClean="0"/>
              <a:t>General instructions for filling in the template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9752" y="1459576"/>
            <a:ext cx="1675660" cy="1673352"/>
          </a:xfrm>
        </p:spPr>
        <p:txBody>
          <a:bodyPr/>
          <a:lstStyle/>
          <a:p>
            <a:r>
              <a:rPr lang="en-US" dirty="0" smtClean="0"/>
              <a:t>Quality objective template</a:t>
            </a:r>
            <a:endParaRPr lang="en-US" dirty="0"/>
          </a:p>
        </p:txBody>
      </p:sp>
      <p:pic>
        <p:nvPicPr>
          <p:cNvPr id="4" name="Picture 3" descr="Screen Shot 2015-04-13 at 14.58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20" y="3789040"/>
            <a:ext cx="5508104" cy="2736977"/>
          </a:xfrm>
          <a:prstGeom prst="rect">
            <a:avLst/>
          </a:prstGeom>
        </p:spPr>
      </p:pic>
      <p:pic>
        <p:nvPicPr>
          <p:cNvPr id="7" name="Picture 6" descr="Screen Shot 2015-04-13 at 15.14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80055"/>
            <a:ext cx="3059832" cy="12964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921" y="548007"/>
            <a:ext cx="3314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Cover page for each OBJECTIVE: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2924271"/>
            <a:ext cx="316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Template for each INDICATOR: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216024" y="3429000"/>
            <a:ext cx="6264696" cy="2232248"/>
          </a:xfrm>
          <a:prstGeom prst="donut">
            <a:avLst>
              <a:gd name="adj" fmla="val 3902"/>
            </a:avLst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151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7287345" cy="4407408"/>
          </a:xfrm>
        </p:spPr>
        <p:txBody>
          <a:bodyPr/>
          <a:lstStyle/>
          <a:p>
            <a:r>
              <a:rPr lang="en-US" dirty="0" smtClean="0"/>
              <a:t>The determined quality indicators and metrics are prioritized by</a:t>
            </a:r>
          </a:p>
          <a:p>
            <a:pPr lvl="1"/>
            <a:r>
              <a:rPr lang="en-US" dirty="0" smtClean="0"/>
              <a:t>Accuracy (how well the indicator describes the objective)</a:t>
            </a:r>
          </a:p>
          <a:p>
            <a:pPr lvl="1">
              <a:spcAft>
                <a:spcPts val="1000"/>
              </a:spcAft>
            </a:pPr>
            <a:r>
              <a:rPr lang="en-US" dirty="0" smtClean="0"/>
              <a:t>Feasibility (easiness to implement for the project)</a:t>
            </a:r>
          </a:p>
          <a:p>
            <a:pPr>
              <a:spcAft>
                <a:spcPts val="1000"/>
              </a:spcAft>
            </a:pPr>
            <a:r>
              <a:rPr lang="en-US" dirty="0" smtClean="0"/>
              <a:t>Done in Google Drive for each template separately</a:t>
            </a:r>
          </a:p>
          <a:p>
            <a:r>
              <a:rPr lang="en-US" dirty="0" smtClean="0"/>
              <a:t>Fill in your name and your voting in the table in under the template: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</a:t>
            </a:r>
            <a:r>
              <a:rPr lang="en-US" dirty="0" smtClean="0"/>
              <a:t>4: </a:t>
            </a:r>
            <a:r>
              <a:rPr lang="en-US" dirty="0"/>
              <a:t>Prioritization</a:t>
            </a:r>
            <a:br>
              <a:rPr lang="en-US" dirty="0"/>
            </a:br>
            <a:r>
              <a:rPr lang="en-US" sz="1400" i="1" dirty="0"/>
              <a:t>Voting on the </a:t>
            </a:r>
            <a:r>
              <a:rPr lang="en-US" sz="1400" i="1" dirty="0" smtClean="0"/>
              <a:t>Fittingness and usability of </a:t>
            </a:r>
            <a:r>
              <a:rPr lang="en-US" sz="1400" i="1" dirty="0"/>
              <a:t>the </a:t>
            </a:r>
            <a:r>
              <a:rPr lang="en-US" sz="1400" i="1" dirty="0" smtClean="0"/>
              <a:t>indicators</a:t>
            </a:r>
            <a:endParaRPr lang="en-US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16464" y="4365104"/>
            <a:ext cx="5796654" cy="2376264"/>
            <a:chOff x="1475656" y="4221088"/>
            <a:chExt cx="6012678" cy="2520280"/>
          </a:xfrm>
        </p:grpSpPr>
        <p:pic>
          <p:nvPicPr>
            <p:cNvPr id="4" name="Picture 3" descr="Screen Shot 2015-04-13 at 14.58.1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728" y="4221088"/>
              <a:ext cx="4649821" cy="2310496"/>
            </a:xfrm>
            <a:prstGeom prst="rect">
              <a:avLst/>
            </a:prstGeom>
          </p:spPr>
        </p:pic>
        <p:sp>
          <p:nvSpPr>
            <p:cNvPr id="6" name="Donut 5"/>
            <p:cNvSpPr/>
            <p:nvPr/>
          </p:nvSpPr>
          <p:spPr>
            <a:xfrm>
              <a:off x="1475656" y="5337200"/>
              <a:ext cx="6012678" cy="1404168"/>
            </a:xfrm>
            <a:prstGeom prst="donut">
              <a:avLst>
                <a:gd name="adj" fmla="val 6152"/>
              </a:avLst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5085184"/>
            <a:ext cx="2253743" cy="1512168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>
          <a:xfrm>
            <a:off x="7308304" y="5589240"/>
            <a:ext cx="432048" cy="396048"/>
          </a:xfrm>
          <a:prstGeom prst="frame">
            <a:avLst>
              <a:gd name="adj1" fmla="val 5854"/>
            </a:avLst>
          </a:prstGeom>
          <a:solidFill>
            <a:schemeClr val="accent1"/>
          </a:solidFill>
          <a:effectLst>
            <a:outerShdw blurRad="31750" dist="25400" dir="5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40352" y="620688"/>
            <a:ext cx="95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 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83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973920"/>
            <a:ext cx="5415137" cy="440740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Discuss the outcome of the workshop</a:t>
            </a:r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Benefits</a:t>
            </a:r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Improvement ideas</a:t>
            </a:r>
          </a:p>
          <a:p>
            <a:pPr lvl="1">
              <a:lnSpc>
                <a:spcPct val="120000"/>
              </a:lnSpc>
              <a:spcAft>
                <a:spcPts val="1000"/>
              </a:spcAft>
            </a:pPr>
            <a:r>
              <a:rPr lang="en-US" sz="2400" dirty="0" smtClean="0"/>
              <a:t>Reflections to participants’ own needs for quality </a:t>
            </a:r>
            <a:r>
              <a:rPr lang="en-US" sz="2400" dirty="0" smtClean="0"/>
              <a:t>information</a:t>
            </a: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5: Post Activities</a:t>
            </a:r>
            <a:br>
              <a:rPr lang="en-US" dirty="0" smtClean="0"/>
            </a:br>
            <a:r>
              <a:rPr lang="en-US" sz="1400" i="1" dirty="0" smtClean="0"/>
              <a:t>questionnaire and discussion</a:t>
            </a:r>
            <a:endParaRPr lang="en-US" sz="1400" i="1" dirty="0"/>
          </a:p>
        </p:txBody>
      </p:sp>
      <p:grpSp>
        <p:nvGrpSpPr>
          <p:cNvPr id="4" name="Group 3"/>
          <p:cNvGrpSpPr/>
          <p:nvPr/>
        </p:nvGrpSpPr>
        <p:grpSpPr>
          <a:xfrm>
            <a:off x="6012160" y="2708920"/>
            <a:ext cx="2232387" cy="1956448"/>
            <a:chOff x="5004048" y="2780928"/>
            <a:chExt cx="3168491" cy="274853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4048" y="2780928"/>
              <a:ext cx="3168491" cy="274853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8144" y="3573016"/>
              <a:ext cx="2232248" cy="1883459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740352" y="620688"/>
            <a:ext cx="95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02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quality model… what?</a:t>
            </a:r>
            <a:endParaRPr lang="en-US" dirty="0"/>
          </a:p>
        </p:txBody>
      </p:sp>
      <p:sp>
        <p:nvSpPr>
          <p:cNvPr id="4" name="Oval Callout 3"/>
          <p:cNvSpPr/>
          <p:nvPr/>
        </p:nvSpPr>
        <p:spPr>
          <a:xfrm>
            <a:off x="5292080" y="1988840"/>
            <a:ext cx="3672408" cy="1944216"/>
          </a:xfrm>
          <a:prstGeom prst="wedgeEllipseCallout">
            <a:avLst>
              <a:gd name="adj1" fmla="val -59951"/>
              <a:gd name="adj2" fmla="val 33621"/>
            </a:avLst>
          </a:prstGeom>
          <a:solidFill>
            <a:srgbClr val="437AFF">
              <a:alpha val="42000"/>
            </a:srgb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700"/>
              </a:spcBef>
              <a:spcAft>
                <a:spcPts val="300"/>
              </a:spcAft>
            </a:pPr>
            <a:r>
              <a:rPr lang="en-GB" sz="1400" dirty="0">
                <a:solidFill>
                  <a:srgbClr val="000000"/>
                </a:solidFill>
                <a:effectLst/>
                <a:ea typeface="Times New Roman"/>
                <a:cs typeface="Times New Roman"/>
              </a:rPr>
              <a:t>“A quality model includes one or several quality objectives. Quality objectives are described by one or several quality indicators. Quality indicators are measured by quality metrics.”</a:t>
            </a:r>
            <a:endParaRPr lang="en-US" sz="1200" dirty="0">
              <a:effectLst/>
              <a:ea typeface="Times New Roman"/>
              <a:cs typeface="Times New Roman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8" y="2132856"/>
            <a:ext cx="4532383" cy="44644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79512" y="1628800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65466"/>
                </a:solidFill>
              </a:rPr>
              <a:t>“A quality model is </a:t>
            </a:r>
            <a:r>
              <a:rPr lang="en-US" dirty="0" smtClean="0">
                <a:solidFill>
                  <a:schemeClr val="accent1"/>
                </a:solidFill>
              </a:rPr>
              <a:t>a practical definition</a:t>
            </a:r>
            <a:r>
              <a:rPr lang="en-US" dirty="0" smtClean="0">
                <a:solidFill>
                  <a:srgbClr val="465466"/>
                </a:solidFill>
              </a:rPr>
              <a:t> of quality in a project”</a:t>
            </a:r>
            <a:endParaRPr lang="en-US" dirty="0">
              <a:solidFill>
                <a:srgbClr val="4654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61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3200" dirty="0" smtClean="0"/>
              <a:t>Further design work to complete the metrics definitions</a:t>
            </a:r>
          </a:p>
          <a:p>
            <a:pPr>
              <a:lnSpc>
                <a:spcPct val="130000"/>
              </a:lnSpc>
            </a:pPr>
            <a:r>
              <a:rPr lang="en-US" sz="3200" dirty="0" smtClean="0"/>
              <a:t>Implementing the metrics </a:t>
            </a:r>
          </a:p>
          <a:p>
            <a:pPr lvl="1">
              <a:lnSpc>
                <a:spcPct val="130000"/>
              </a:lnSpc>
            </a:pPr>
            <a:r>
              <a:rPr lang="en-US" sz="3000" dirty="0" smtClean="0"/>
              <a:t>U</a:t>
            </a:r>
            <a:r>
              <a:rPr lang="en-US" sz="3000" dirty="0"/>
              <a:t>-QASAR tool</a:t>
            </a:r>
          </a:p>
          <a:p>
            <a:pPr>
              <a:lnSpc>
                <a:spcPct val="130000"/>
              </a:lnSpc>
            </a:pPr>
            <a:r>
              <a:rPr lang="en-US" sz="3200" dirty="0" smtClean="0"/>
              <a:t>Start collecting and following the metric data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575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9" y="2132856"/>
            <a:ext cx="8417955" cy="4248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Quality objectives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0" y="630932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900" dirty="0" smtClean="0"/>
              <a:t>By ISO</a:t>
            </a:r>
            <a:r>
              <a:rPr lang="en-US" sz="900" dirty="0"/>
              <a:t>/IEC 25010 Quality </a:t>
            </a:r>
            <a:r>
              <a:rPr lang="en-US" sz="900" dirty="0" smtClean="0"/>
              <a:t>model (</a:t>
            </a:r>
            <a:r>
              <a:rPr lang="en-US" sz="900" dirty="0"/>
              <a:t>ISO/IEC 2010)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1628800"/>
            <a:ext cx="711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“A quality objective is </a:t>
            </a:r>
            <a:r>
              <a:rPr lang="en-US" dirty="0" smtClean="0">
                <a:solidFill>
                  <a:schemeClr val="accent1"/>
                </a:solidFill>
              </a:rPr>
              <a:t>a high-level viewpoint</a:t>
            </a:r>
            <a:r>
              <a:rPr lang="en-US" dirty="0" smtClean="0">
                <a:solidFill>
                  <a:schemeClr val="tx2"/>
                </a:solidFill>
              </a:rPr>
              <a:t> to a certain characteristic”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13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ee-silhouette-win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288" r="100000">
                        <a14:backgroundMark x1="61588" y1="9071" x2="61588" y2="9071"/>
                        <a14:backgroundMark x1="24034" y1="32965" x2="24034" y2="32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420888"/>
            <a:ext cx="4438650" cy="4305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32656"/>
            <a:ext cx="8381260" cy="1054394"/>
          </a:xfrm>
        </p:spPr>
        <p:txBody>
          <a:bodyPr/>
          <a:lstStyle/>
          <a:p>
            <a:r>
              <a:rPr lang="en-US" dirty="0" smtClean="0"/>
              <a:t>Process Quality objectives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411760" y="2132856"/>
            <a:ext cx="2376264" cy="86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 process</a:t>
            </a:r>
          </a:p>
          <a:p>
            <a:pPr algn="ctr"/>
            <a:r>
              <a:rPr lang="en-US" dirty="0" smtClean="0"/>
              <a:t>conformance</a:t>
            </a:r>
          </a:p>
        </p:txBody>
      </p:sp>
      <p:sp>
        <p:nvSpPr>
          <p:cNvPr id="9" name="Oval 8"/>
          <p:cNvSpPr/>
          <p:nvPr/>
        </p:nvSpPr>
        <p:spPr>
          <a:xfrm>
            <a:off x="755576" y="4149080"/>
            <a:ext cx="2952328" cy="1080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 development process conformance</a:t>
            </a:r>
          </a:p>
        </p:txBody>
      </p:sp>
      <p:sp>
        <p:nvSpPr>
          <p:cNvPr id="10" name="Oval 9"/>
          <p:cNvSpPr/>
          <p:nvPr/>
        </p:nvSpPr>
        <p:spPr>
          <a:xfrm>
            <a:off x="4644008" y="2132856"/>
            <a:ext cx="2376264" cy="86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process</a:t>
            </a:r>
          </a:p>
          <a:p>
            <a:pPr algn="ctr"/>
            <a:r>
              <a:rPr lang="en-US" dirty="0" smtClean="0"/>
              <a:t>conformance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724128" y="2924944"/>
            <a:ext cx="2376264" cy="86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Contract conformance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148064" y="3861048"/>
            <a:ext cx="2376264" cy="86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Schedule</a:t>
            </a:r>
          </a:p>
          <a:p>
            <a:pPr algn="ctr"/>
            <a:r>
              <a:rPr lang="en-US" dirty="0" smtClean="0"/>
              <a:t>conformance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331640" y="2996952"/>
            <a:ext cx="2808312" cy="8640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Standard &amp; policy</a:t>
            </a:r>
          </a:p>
          <a:p>
            <a:pPr algn="ctr"/>
            <a:r>
              <a:rPr lang="en-US" dirty="0" smtClean="0"/>
              <a:t>conformance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9512" y="1628800"/>
            <a:ext cx="711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“A quality objective is </a:t>
            </a:r>
            <a:r>
              <a:rPr lang="en-US" dirty="0" smtClean="0">
                <a:solidFill>
                  <a:schemeClr val="accent1"/>
                </a:solidFill>
              </a:rPr>
              <a:t>a high-level viewpoint</a:t>
            </a:r>
            <a:r>
              <a:rPr lang="en-US" dirty="0" smtClean="0">
                <a:solidFill>
                  <a:schemeClr val="tx2"/>
                </a:solidFill>
              </a:rPr>
              <a:t> to a certain characteristic”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07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2636912"/>
            <a:ext cx="6984776" cy="3312368"/>
          </a:xfrm>
        </p:spPr>
        <p:txBody>
          <a:bodyPr>
            <a:normAutofit/>
          </a:bodyPr>
          <a:lstStyle/>
          <a:p>
            <a:pPr lvl="0">
              <a:spcAft>
                <a:spcPts val="2200"/>
              </a:spcAft>
            </a:pPr>
            <a:r>
              <a:rPr lang="en-US" sz="2800" dirty="0" smtClean="0"/>
              <a:t>“Indicates, whether the objective is reached”</a:t>
            </a:r>
          </a:p>
          <a:p>
            <a:pPr marL="45720" indent="0">
              <a:spcAft>
                <a:spcPts val="1000"/>
              </a:spcAft>
              <a:buNone/>
            </a:pPr>
            <a:r>
              <a:rPr lang="en-US" sz="2800" dirty="0">
                <a:solidFill>
                  <a:schemeClr val="accent1"/>
                </a:solidFill>
              </a:rPr>
              <a:t>How to define quality indicators</a:t>
            </a:r>
            <a:r>
              <a:rPr lang="en-US" sz="2800" dirty="0" smtClean="0">
                <a:solidFill>
                  <a:schemeClr val="accent1"/>
                </a:solidFill>
              </a:rPr>
              <a:t>?</a:t>
            </a:r>
            <a:endParaRPr lang="en-US" sz="2800" dirty="0" smtClean="0"/>
          </a:p>
          <a:p>
            <a:pPr lvl="0"/>
            <a:r>
              <a:rPr lang="en-US" sz="2800" dirty="0" smtClean="0"/>
              <a:t>Think about</a:t>
            </a:r>
          </a:p>
          <a:p>
            <a:pPr lvl="1"/>
            <a:r>
              <a:rPr lang="en-US" sz="2400" dirty="0" smtClean="0"/>
              <a:t>What factors affect the objective?</a:t>
            </a:r>
          </a:p>
          <a:p>
            <a:pPr lvl="1"/>
            <a:r>
              <a:rPr lang="en-US" sz="2400" dirty="0" smtClean="0"/>
              <a:t>What indicates the status of the objective?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indicators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9512" y="1628800"/>
            <a:ext cx="6336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dirty="0" smtClean="0">
                <a:solidFill>
                  <a:schemeClr val="tx2"/>
                </a:solidFill>
              </a:rPr>
              <a:t>“A </a:t>
            </a:r>
            <a:r>
              <a:rPr lang="en-US" dirty="0">
                <a:solidFill>
                  <a:schemeClr val="tx2"/>
                </a:solidFill>
              </a:rPr>
              <a:t>quality indicator is </a:t>
            </a:r>
            <a:r>
              <a:rPr lang="en-US" dirty="0">
                <a:solidFill>
                  <a:schemeClr val="accent1"/>
                </a:solidFill>
              </a:rPr>
              <a:t>a link </a:t>
            </a:r>
            <a:r>
              <a:rPr lang="en-US" dirty="0">
                <a:solidFill>
                  <a:schemeClr val="tx2"/>
                </a:solidFill>
              </a:rPr>
              <a:t>between the actual measurement and the quality </a:t>
            </a:r>
            <a:r>
              <a:rPr lang="en-US" dirty="0" smtClean="0">
                <a:solidFill>
                  <a:schemeClr val="tx2"/>
                </a:solidFill>
              </a:rPr>
              <a:t>objective”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13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528" y="2276872"/>
            <a:ext cx="8407893" cy="3672408"/>
          </a:xfrm>
        </p:spPr>
        <p:txBody>
          <a:bodyPr>
            <a:normAutofit/>
          </a:bodyPr>
          <a:lstStyle/>
          <a:p>
            <a:pPr marL="45720" indent="0">
              <a:spcAft>
                <a:spcPts val="1000"/>
              </a:spcAft>
              <a:buNone/>
            </a:pPr>
            <a:r>
              <a:rPr lang="en-US" sz="2400" dirty="0" smtClean="0">
                <a:solidFill>
                  <a:srgbClr val="80B606"/>
                </a:solidFill>
              </a:rPr>
              <a:t>How to define quality metrics?</a:t>
            </a:r>
          </a:p>
          <a:p>
            <a:pPr lvl="0">
              <a:spcAft>
                <a:spcPts val="1000"/>
              </a:spcAft>
            </a:pPr>
            <a:r>
              <a:rPr lang="en-US" sz="2400" dirty="0" smtClean="0"/>
              <a:t>Think about</a:t>
            </a:r>
          </a:p>
          <a:p>
            <a:pPr lvl="1">
              <a:spcAft>
                <a:spcPts val="1000"/>
              </a:spcAft>
            </a:pPr>
            <a:r>
              <a:rPr lang="en-US" sz="2200" dirty="0" smtClean="0"/>
              <a:t>In what ways could the indicator be measured?</a:t>
            </a:r>
          </a:p>
          <a:p>
            <a:pPr lvl="1">
              <a:spcAft>
                <a:spcPts val="1000"/>
              </a:spcAft>
            </a:pPr>
            <a:r>
              <a:rPr lang="en-US" sz="2200" dirty="0" smtClean="0"/>
              <a:t>What data is needed for making the indicator visible?</a:t>
            </a:r>
          </a:p>
          <a:p>
            <a:pPr lvl="1"/>
            <a:r>
              <a:rPr lang="en-US" sz="2200" dirty="0" smtClean="0"/>
              <a:t>What is the concrete artifact that is used?</a:t>
            </a:r>
          </a:p>
          <a:p>
            <a:pPr lvl="2">
              <a:spcAft>
                <a:spcPts val="1000"/>
              </a:spcAft>
            </a:pPr>
            <a:r>
              <a:rPr lang="en-US" dirty="0" smtClean="0"/>
              <a:t>E.g. a source code module or feature or project</a:t>
            </a:r>
          </a:p>
          <a:p>
            <a:pPr lvl="1"/>
            <a:r>
              <a:rPr lang="en-US" sz="2000" dirty="0" smtClean="0"/>
              <a:t>What / how wide is the focus?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metrics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4798751"/>
            <a:ext cx="1991100" cy="17986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512" y="1628800"/>
            <a:ext cx="5670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mtClean="0">
                <a:solidFill>
                  <a:schemeClr val="tx2"/>
                </a:solidFill>
              </a:rPr>
              <a:t>“A quality metric is the actual, </a:t>
            </a:r>
            <a:r>
              <a:rPr lang="en-US" smtClean="0">
                <a:solidFill>
                  <a:schemeClr val="accent1"/>
                </a:solidFill>
              </a:rPr>
              <a:t>concrete measurement</a:t>
            </a:r>
            <a:r>
              <a:rPr lang="en-US" smtClean="0">
                <a:solidFill>
                  <a:schemeClr val="tx2"/>
                </a:solidFill>
              </a:rPr>
              <a:t>”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799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27584" y="2636912"/>
            <a:ext cx="3600400" cy="755910"/>
          </a:xfrm>
        </p:spPr>
        <p:txBody>
          <a:bodyPr>
            <a:noAutofit/>
          </a:bodyPr>
          <a:lstStyle/>
          <a:p>
            <a:pPr marL="45720" indent="0" algn="ctr">
              <a:buNone/>
            </a:pPr>
            <a:r>
              <a:rPr lang="en-US" sz="1800" dirty="0" smtClean="0">
                <a:solidFill>
                  <a:srgbClr val="80B606"/>
                </a:solidFill>
              </a:rPr>
              <a:t>Quality objective:</a:t>
            </a:r>
          </a:p>
          <a:p>
            <a:pPr marL="45720" indent="0" algn="ctr">
              <a:buNone/>
            </a:pPr>
            <a:r>
              <a:rPr lang="en-US" sz="1800" dirty="0" smtClean="0"/>
              <a:t>Functional correctness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example!</a:t>
            </a:r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2987824" y="5517232"/>
            <a:ext cx="2448272" cy="1043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rgbClr val="80B606"/>
                </a:solidFill>
              </a:rPr>
              <a:t>Metric 1: </a:t>
            </a:r>
            <a:r>
              <a:rPr lang="en-US" sz="1400" dirty="0" smtClean="0"/>
              <a:t>TLOC / LOC</a:t>
            </a:r>
          </a:p>
          <a:p>
            <a:pPr marL="45720" indent="0">
              <a:buNone/>
            </a:pPr>
            <a:endParaRPr lang="en-US" sz="1400" dirty="0" smtClean="0"/>
          </a:p>
          <a:p>
            <a:r>
              <a:rPr lang="en-US" sz="1400" dirty="0" smtClean="0">
                <a:solidFill>
                  <a:srgbClr val="80B606"/>
                </a:solidFill>
              </a:rPr>
              <a:t>Metric 2: </a:t>
            </a:r>
            <a:r>
              <a:rPr lang="en-US" sz="1400" dirty="0" smtClean="0"/>
              <a:t>Control structure coverage</a:t>
            </a:r>
            <a:endParaRPr lang="en-US" sz="14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1" y="5445224"/>
            <a:ext cx="2448271" cy="1043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rgbClr val="80B606"/>
                </a:solidFill>
              </a:rPr>
              <a:t>Metric 1: </a:t>
            </a:r>
            <a:r>
              <a:rPr lang="en-US" sz="1400" dirty="0" smtClean="0"/>
              <a:t>Fix rate</a:t>
            </a:r>
          </a:p>
          <a:p>
            <a:pPr marL="45720" indent="0">
              <a:buNone/>
            </a:pPr>
            <a:endParaRPr lang="en-US" sz="1400" dirty="0" smtClean="0"/>
          </a:p>
          <a:p>
            <a:r>
              <a:rPr lang="en-US" sz="1400" dirty="0" smtClean="0">
                <a:solidFill>
                  <a:srgbClr val="80B606"/>
                </a:solidFill>
              </a:rPr>
              <a:t>Metric 2: </a:t>
            </a:r>
            <a:r>
              <a:rPr lang="en-US" sz="1400" dirty="0" smtClean="0"/>
              <a:t>Amount of open blocker defects</a:t>
            </a:r>
            <a:endParaRPr lang="en-US" sz="14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122041" y="4293096"/>
            <a:ext cx="5602087" cy="431999"/>
            <a:chOff x="122041" y="4293096"/>
            <a:chExt cx="5602087" cy="431999"/>
          </a:xfrm>
        </p:grpSpPr>
        <p:sp>
          <p:nvSpPr>
            <p:cNvPr id="7" name="Content Placeholder 1"/>
            <p:cNvSpPr txBox="1">
              <a:spLocks/>
            </p:cNvSpPr>
            <p:nvPr/>
          </p:nvSpPr>
          <p:spPr>
            <a:xfrm>
              <a:off x="2771800" y="4293096"/>
              <a:ext cx="2952328" cy="42366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7432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sz="2000" kern="1200" spc="15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86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1800" kern="1200" spc="1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2296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" pitchFamily="2" charset="2"/>
                <a:buChar char="§"/>
                <a:defRPr sz="1600" kern="1200" spc="1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9728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Wingdings" pitchFamily="2" charset="2"/>
                <a:buChar char="§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" pitchFamily="2" charset="2"/>
                <a:buChar char="§"/>
                <a:defRPr sz="1300" kern="1200" spc="1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55448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" pitchFamily="2" charset="2"/>
                <a:buChar char="§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377440" indent="-18288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Wingdings" pitchFamily="2" charset="2"/>
                <a:buChar char="§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" indent="0">
                <a:buNone/>
              </a:pPr>
              <a:r>
                <a:rPr lang="en-US" sz="1600" dirty="0" smtClean="0">
                  <a:solidFill>
                    <a:srgbClr val="80B606"/>
                  </a:solidFill>
                </a:rPr>
                <a:t>Indicator 2: </a:t>
              </a:r>
              <a:r>
                <a:rPr lang="en-US" sz="1600" dirty="0" smtClean="0"/>
                <a:t>Test coverage</a:t>
              </a:r>
            </a:p>
          </p:txBody>
        </p:sp>
        <p:sp>
          <p:nvSpPr>
            <p:cNvPr id="8" name="Content Placeholder 1"/>
            <p:cNvSpPr txBox="1">
              <a:spLocks/>
            </p:cNvSpPr>
            <p:nvPr/>
          </p:nvSpPr>
          <p:spPr>
            <a:xfrm>
              <a:off x="122041" y="4293096"/>
              <a:ext cx="2649759" cy="431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27432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 2" pitchFamily="18" charset="2"/>
                <a:buChar char=""/>
                <a:defRPr sz="2000" kern="1200" spc="15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86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1800" kern="1200" spc="1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2296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" pitchFamily="2" charset="2"/>
                <a:buChar char="§"/>
                <a:defRPr sz="1600" kern="1200" spc="1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9728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Wingdings" pitchFamily="2" charset="2"/>
                <a:buChar char="§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" pitchFamily="2" charset="2"/>
                <a:buChar char="§"/>
                <a:defRPr sz="1300" kern="1200" spc="1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55448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" pitchFamily="2" charset="2"/>
                <a:buChar char="§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377440" indent="-18288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Wingdings" pitchFamily="2" charset="2"/>
                <a:buChar char="§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" indent="0">
                <a:buNone/>
              </a:pPr>
              <a:r>
                <a:rPr lang="en-US" sz="1600" dirty="0" smtClean="0">
                  <a:solidFill>
                    <a:srgbClr val="80B606"/>
                  </a:solidFill>
                </a:rPr>
                <a:t>Indicator 1: </a:t>
              </a:r>
              <a:r>
                <a:rPr lang="en-US" sz="1600" dirty="0" smtClean="0"/>
                <a:t>Defect rate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259632" y="3501008"/>
            <a:ext cx="2704572" cy="720080"/>
            <a:chOff x="1259632" y="3501008"/>
            <a:chExt cx="2704572" cy="72008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3491880" y="3501008"/>
              <a:ext cx="472324" cy="7200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1259632" y="3501008"/>
              <a:ext cx="425954" cy="7200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/>
          <p:cNvCxnSpPr/>
          <p:nvPr/>
        </p:nvCxnSpPr>
        <p:spPr>
          <a:xfrm>
            <a:off x="1187624" y="4725144"/>
            <a:ext cx="8384" cy="5844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067944" y="4725144"/>
            <a:ext cx="8384" cy="5844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"/>
          <p:cNvSpPr txBox="1">
            <a:spLocks/>
          </p:cNvSpPr>
          <p:nvPr/>
        </p:nvSpPr>
        <p:spPr>
          <a:xfrm>
            <a:off x="6012160" y="2636912"/>
            <a:ext cx="2972919" cy="755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Wingdings 2" pitchFamily="18" charset="2"/>
              <a:buNone/>
            </a:pPr>
            <a:r>
              <a:rPr lang="en-US" sz="1800" dirty="0" smtClean="0">
                <a:solidFill>
                  <a:srgbClr val="80B606"/>
                </a:solidFill>
              </a:rPr>
              <a:t>Quality objective:</a:t>
            </a:r>
          </a:p>
          <a:p>
            <a:pPr marL="45720" indent="0" algn="ctr">
              <a:buNone/>
            </a:pPr>
            <a:r>
              <a:rPr lang="en-US" sz="1800" dirty="0" smtClean="0"/>
              <a:t>Accountability</a:t>
            </a:r>
            <a:endParaRPr lang="en-US" sz="1800" dirty="0"/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6444208" y="4293096"/>
            <a:ext cx="2448272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1600" dirty="0" smtClean="0">
                <a:solidFill>
                  <a:srgbClr val="80B606"/>
                </a:solidFill>
              </a:rPr>
              <a:t>Indicator 1: </a:t>
            </a:r>
            <a:r>
              <a:rPr lang="en-US" sz="1600" dirty="0" smtClean="0"/>
              <a:t>Software steadiness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596336" y="3429000"/>
            <a:ext cx="8384" cy="8004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"/>
          <p:cNvSpPr txBox="1">
            <a:spLocks/>
          </p:cNvSpPr>
          <p:nvPr/>
        </p:nvSpPr>
        <p:spPr>
          <a:xfrm>
            <a:off x="6660232" y="5517232"/>
            <a:ext cx="1944216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rgbClr val="80B606"/>
                </a:solidFill>
              </a:rPr>
              <a:t>Metric 1: </a:t>
            </a:r>
            <a:r>
              <a:rPr lang="en-US" sz="1400" dirty="0" smtClean="0">
                <a:solidFill>
                  <a:srgbClr val="465466"/>
                </a:solidFill>
              </a:rPr>
              <a:t>Crash interval</a:t>
            </a:r>
            <a:endParaRPr lang="en-US" sz="14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596336" y="4932784"/>
            <a:ext cx="8384" cy="5844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95936" y="1628800"/>
            <a:ext cx="1990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QUALITY MODEL</a:t>
            </a:r>
            <a:endParaRPr lang="en-US" sz="20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3419872" y="2132856"/>
            <a:ext cx="3168352" cy="432048"/>
            <a:chOff x="3419872" y="2132856"/>
            <a:chExt cx="3168352" cy="432048"/>
          </a:xfrm>
        </p:grpSpPr>
        <p:cxnSp>
          <p:nvCxnSpPr>
            <p:cNvPr id="29" name="Straight Arrow Connector 28"/>
            <p:cNvCxnSpPr/>
            <p:nvPr/>
          </p:nvCxnSpPr>
          <p:spPr>
            <a:xfrm flipH="1">
              <a:off x="3419872" y="2132856"/>
              <a:ext cx="641978" cy="4320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946246" y="2132856"/>
              <a:ext cx="641978" cy="4320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3323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6" grpId="0"/>
      <p:bldP spid="14" grpId="0"/>
      <p:bldP spid="17" grpId="0"/>
      <p:bldP spid="24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sz="half" idx="2"/>
          </p:nvPr>
        </p:nvSpPr>
        <p:spPr>
          <a:xfrm>
            <a:off x="7162800" y="3049488"/>
            <a:ext cx="1676400" cy="2971800"/>
          </a:xfrm>
        </p:spPr>
        <p:txBody>
          <a:bodyPr/>
          <a:lstStyle/>
          <a:p>
            <a:r>
              <a:rPr lang="en-US" dirty="0" smtClean="0"/>
              <a:t>Outcome of an early phase test workshop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62800" y="1376136"/>
            <a:ext cx="1676400" cy="1673352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3" descr="AaltoHD:Users:pclindqv:Dropbox (Personal):DIPPA:UQasar:U-QASAR Master's Thesis:Pia Lindqvist:Master's thesis materials:Bremen case study analysis:Quality model proposals:Images:Aggregated_QO_topic_overview_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692696"/>
            <a:ext cx="3672408" cy="547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altoHD:Users:pclindqv:Dropbox (Personal):DIPPA:UQasar:U-QASAR Master's Thesis:Pia Lindqvist:Master's thesis materials:Bremen case study analysis:Quality model proposals:Images:most_importan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00808"/>
            <a:ext cx="2975997" cy="3240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2687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Workshop</a:t>
            </a:r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7020272" y="116632"/>
            <a:ext cx="2016224" cy="6624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Wingdings 2" pitchFamily="18" charset="2"/>
              <a:buNone/>
            </a:pPr>
            <a:r>
              <a:rPr lang="en-US" sz="3200" dirty="0" smtClean="0">
                <a:solidFill>
                  <a:schemeClr val="bg2"/>
                </a:solidFill>
              </a:rPr>
              <a:t>What does QUALITY mean</a:t>
            </a:r>
          </a:p>
          <a:p>
            <a:pPr marL="45720" indent="0" algn="ctr">
              <a:buFont typeface="Wingdings 2" pitchFamily="18" charset="2"/>
              <a:buNone/>
            </a:pPr>
            <a:r>
              <a:rPr lang="en-US" sz="3200" dirty="0" smtClean="0">
                <a:solidFill>
                  <a:schemeClr val="bg2"/>
                </a:solidFill>
              </a:rPr>
              <a:t>in YOUR project</a:t>
            </a:r>
          </a:p>
          <a:p>
            <a:pPr marL="45720" indent="0" algn="ctr">
              <a:buFont typeface="Wingdings 2" pitchFamily="18" charset="2"/>
              <a:buNone/>
            </a:pPr>
            <a:r>
              <a:rPr lang="en-US" sz="3200" dirty="0" smtClean="0">
                <a:solidFill>
                  <a:schemeClr val="bg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0391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d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7059</TotalTime>
  <Words>802</Words>
  <Application>Microsoft Macintosh PowerPoint</Application>
  <PresentationFormat>On-screen Show (4:3)</PresentationFormat>
  <Paragraphs>172</Paragraphs>
  <Slides>20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Grid</vt:lpstr>
      <vt:lpstr>QUALITY OBJECTIVE SETTING WORKSHOP</vt:lpstr>
      <vt:lpstr>A quality model… what?</vt:lpstr>
      <vt:lpstr>Product Quality objectives</vt:lpstr>
      <vt:lpstr>Process Quality objectives</vt:lpstr>
      <vt:lpstr>Quality indicators</vt:lpstr>
      <vt:lpstr>Quality metrics</vt:lpstr>
      <vt:lpstr>example!</vt:lpstr>
      <vt:lpstr>example</vt:lpstr>
      <vt:lpstr>THE Workshop</vt:lpstr>
      <vt:lpstr>QUALITY OBJECTIVE SETTING workshop</vt:lpstr>
      <vt:lpstr>SteP 0: Preparation Before starting the workshop</vt:lpstr>
      <vt:lpstr>STEP 1: Brainstorming Defining quality objectives</vt:lpstr>
      <vt:lpstr>STEP 2: Prioritization Voting on the importance of the objectives</vt:lpstr>
      <vt:lpstr>STEP 3: Elaboration Defining quality indicators and metrics for the quality objectives</vt:lpstr>
      <vt:lpstr>STEP 3: Elaboration Defining quality indicators and metrics for the quality objectives</vt:lpstr>
      <vt:lpstr>Quality objective templates</vt:lpstr>
      <vt:lpstr>Quality objective template</vt:lpstr>
      <vt:lpstr>STEP 4: Prioritization Voting on the Fittingness and usability of the indicators</vt:lpstr>
      <vt:lpstr>Step 5: Post Activities questionnaire and discussion</vt:lpstr>
      <vt:lpstr>NEXT STEPS</vt:lpstr>
    </vt:vector>
  </TitlesOfParts>
  <Company>Aalto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Lehtinen Timo</dc:creator>
  <cp:lastModifiedBy>Juha Itkonen</cp:lastModifiedBy>
  <cp:revision>131</cp:revision>
  <cp:lastPrinted>2015-04-15T07:00:00Z</cp:lastPrinted>
  <dcterms:created xsi:type="dcterms:W3CDTF">2015-01-09T12:33:05Z</dcterms:created>
  <dcterms:modified xsi:type="dcterms:W3CDTF">2015-06-22T11:29:38Z</dcterms:modified>
</cp:coreProperties>
</file>